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4"/>
  </p:sldMasterIdLst>
  <p:notesMasterIdLst>
    <p:notesMasterId r:id="rId45"/>
  </p:notesMasterIdLst>
  <p:handoutMasterIdLst>
    <p:handoutMasterId r:id="rId46"/>
  </p:handoutMasterIdLst>
  <p:sldIdLst>
    <p:sldId id="333" r:id="rId5"/>
    <p:sldId id="399" r:id="rId6"/>
    <p:sldId id="455" r:id="rId7"/>
    <p:sldId id="426" r:id="rId8"/>
    <p:sldId id="454" r:id="rId9"/>
    <p:sldId id="336" r:id="rId10"/>
    <p:sldId id="375" r:id="rId11"/>
    <p:sldId id="459" r:id="rId12"/>
    <p:sldId id="438" r:id="rId13"/>
    <p:sldId id="435" r:id="rId14"/>
    <p:sldId id="440" r:id="rId15"/>
    <p:sldId id="430" r:id="rId16"/>
    <p:sldId id="368" r:id="rId17"/>
    <p:sldId id="376" r:id="rId18"/>
    <p:sldId id="434" r:id="rId19"/>
    <p:sldId id="370" r:id="rId20"/>
    <p:sldId id="442" r:id="rId21"/>
    <p:sldId id="456" r:id="rId22"/>
    <p:sldId id="457" r:id="rId23"/>
    <p:sldId id="458" r:id="rId24"/>
    <p:sldId id="384" r:id="rId25"/>
    <p:sldId id="443" r:id="rId26"/>
    <p:sldId id="420" r:id="rId27"/>
    <p:sldId id="414" r:id="rId28"/>
    <p:sldId id="431" r:id="rId29"/>
    <p:sldId id="444" r:id="rId30"/>
    <p:sldId id="398" r:id="rId31"/>
    <p:sldId id="374" r:id="rId32"/>
    <p:sldId id="378" r:id="rId33"/>
    <p:sldId id="448" r:id="rId34"/>
    <p:sldId id="449" r:id="rId35"/>
    <p:sldId id="450" r:id="rId36"/>
    <p:sldId id="446" r:id="rId37"/>
    <p:sldId id="427" r:id="rId38"/>
    <p:sldId id="460" r:id="rId39"/>
    <p:sldId id="429" r:id="rId40"/>
    <p:sldId id="436" r:id="rId41"/>
    <p:sldId id="463" r:id="rId42"/>
    <p:sldId id="462" r:id="rId43"/>
    <p:sldId id="453" r:id="rId44"/>
  </p:sldIdLst>
  <p:sldSz cx="9144000" cy="6858000" type="screen4x3"/>
  <p:notesSz cx="6858000" cy="9144000"/>
  <p:custDataLst>
    <p:tags r:id="rId47"/>
  </p:custData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ahcam" initials="a" lastIdx="17" clrIdx="0"/>
  <p:cmAuthor id="1" name="michelle" initials="MH" lastIdx="13" clrIdx="1"/>
</p:cmAuthorLst>
</file>

<file path=ppt/presProps.xml><?xml version="1.0" encoding="utf-8"?>
<p:presentationPr xmlns:a="http://schemas.openxmlformats.org/drawingml/2006/main" xmlns:r="http://schemas.openxmlformats.org/officeDocument/2006/relationships" xmlns:p="http://schemas.openxmlformats.org/presentationml/2006/main">
  <p:webPr encoding="windows-1252"/>
  <p:prnPr prnWhat="handouts6" clrMode="bw" frameSlides="1"/>
  <p:showPr showNarration="1" useTimings="0">
    <p:present/>
    <p:sldAll/>
    <p:penClr>
      <a:prstClr val="red"/>
    </p:penClr>
  </p:showPr>
  <p:clrMru>
    <a:srgbClr val="000000"/>
    <a:srgbClr val="404040"/>
    <a:srgbClr val="B3B3B3"/>
    <a:srgbClr val="9400E6"/>
    <a:srgbClr val="8A6CDE"/>
    <a:srgbClr val="D39D55"/>
    <a:srgbClr val="F8801C"/>
    <a:srgbClr val="F78C22"/>
    <a:srgbClr val="F6B81E"/>
    <a:srgbClr val="FEC79A"/>
  </p:clrMru>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21969" autoAdjust="0"/>
    <p:restoredTop sz="88457" autoAdjust="0"/>
  </p:normalViewPr>
  <p:slideViewPr>
    <p:cSldViewPr snapToGrid="0">
      <p:cViewPr>
        <p:scale>
          <a:sx n="80" d="100"/>
          <a:sy n="80" d="100"/>
        </p:scale>
        <p:origin x="-624" y="-390"/>
      </p:cViewPr>
      <p:guideLst>
        <p:guide orient="horz" pos="144"/>
        <p:guide orient="horz" pos="895"/>
        <p:guide orient="horz" pos="1482"/>
        <p:guide orient="horz" pos="1200"/>
        <p:guide orient="horz" pos="2736"/>
        <p:guide orient="horz" pos="4034"/>
        <p:guide pos="2880"/>
        <p:guide pos="240"/>
        <p:guide pos="460"/>
        <p:guide pos="5520"/>
        <p:guide pos="864"/>
        <p:guide pos="5328"/>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howGuides="1">
      <p:cViewPr varScale="1">
        <p:scale>
          <a:sx n="81" d="100"/>
          <a:sy n="81" d="100"/>
        </p:scale>
        <p:origin x="-2040"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07-09-04T14:43:07.421" idx="9">
    <p:pos x="10" y="10"/>
    <p:text>1. Client will be sending original slide. 
2. Create animation, so slide builds from left (top and bottom ) to right.</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cLI303</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11/12/2007</a:t>
            </a:fld>
            <a:endParaRPr lang="en-US" dirty="0"/>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pPr defTabSz="914099" eaLnBrk="0" hangingPunct="0"/>
            <a:r>
              <a:rPr lang="en-US" sz="1600" dirty="0" smtClean="0">
                <a:latin typeface="Segoe" pitchFamily="34" charset="0"/>
                <a:cs typeface="Arial" charset="0"/>
              </a:rPr>
              <a:t>CLI303</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dirty="0"/>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cLI303</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11/12/2007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hf ftr="0" dt="0"/>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hape 60416"/>
          <p:cNvSpPr txBox="1">
            <a:spLocks noGrp="1" noChangeArrowheads="1"/>
          </p:cNvSpPr>
          <p:nvPr/>
        </p:nvSpPr>
        <p:spPr bwMode="auto">
          <a:xfrm>
            <a:off x="3884613" y="0"/>
            <a:ext cx="2971800" cy="457200"/>
          </a:xfrm>
          <a:prstGeom prst="rect">
            <a:avLst/>
          </a:prstGeom>
          <a:noFill/>
          <a:ln w="9525" algn="ctr">
            <a:noFill/>
            <a:miter lim="800000"/>
            <a:headEnd/>
            <a:tailEnd/>
          </a:ln>
        </p:spPr>
        <p:txBody>
          <a:bodyPr/>
          <a:lstStyle/>
          <a:p>
            <a:pPr algn="r"/>
            <a:fld id="{FBB67BA8-7D7B-4EF1-AF4C-53DD84510D9E}" type="datetime8">
              <a:rPr lang="en-US" sz="1200">
                <a:latin typeface="Times New Roman" pitchFamily="18" charset="0"/>
              </a:rPr>
              <a:pPr algn="r"/>
              <a:t>11/12/2007 4:34 PM</a:t>
            </a:fld>
            <a:endParaRPr lang="en-US" sz="1200" dirty="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TextEdit="1"/>
          </p:cNvSpPr>
          <p:nvPr>
            <p:ph type="sldImg"/>
          </p:nvPr>
        </p:nvSpPr>
        <p:spPr bwMode="auto">
          <a:noFill/>
          <a:ln>
            <a:solidFill>
              <a:srgbClr val="000000"/>
            </a:solidFill>
            <a:miter lim="800000"/>
            <a:headEnd/>
            <a:tailEnd/>
          </a:ln>
        </p:spPr>
      </p:sp>
      <p:sp>
        <p:nvSpPr>
          <p:cNvPr id="28674"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generic-lines-for-header.png"/>
          <p:cNvPicPr>
            <a:picLocks noChangeAspect="1"/>
          </p:cNvPicPr>
          <p:nvPr userDrawn="1"/>
        </p:nvPicPr>
        <p:blipFill>
          <a:blip r:embed="rId2"/>
          <a:srcRect t="5280"/>
          <a:stretch>
            <a:fillRect/>
          </a:stretch>
        </p:blipFill>
        <p:spPr bwMode="auto">
          <a:xfrm>
            <a:off x="0" y="0"/>
            <a:ext cx="9144000" cy="2557463"/>
          </a:xfrm>
          <a:prstGeom prst="rect">
            <a:avLst/>
          </a:prstGeom>
          <a:noFill/>
          <a:ln w="9525">
            <a:noFill/>
            <a:miter lim="800000"/>
            <a:headEnd/>
            <a:tailEnd/>
          </a:ln>
        </p:spPr>
      </p:pic>
      <p:pic>
        <p:nvPicPr>
          <p:cNvPr id="5" name="Picture 9" descr="title-v03.png"/>
          <p:cNvPicPr>
            <a:picLocks noChangeAspect="1"/>
          </p:cNvPicPr>
          <p:nvPr userDrawn="1"/>
        </p:nvPicPr>
        <p:blipFill>
          <a:blip r:embed="rId3"/>
          <a:srcRect r="58682" b="65541"/>
          <a:stretch>
            <a:fillRect/>
          </a:stretch>
        </p:blipFill>
        <p:spPr bwMode="auto">
          <a:xfrm>
            <a:off x="414338" y="0"/>
            <a:ext cx="3611562" cy="2363788"/>
          </a:xfrm>
          <a:prstGeom prst="rect">
            <a:avLst/>
          </a:prstGeom>
          <a:noFill/>
          <a:ln w="9525">
            <a:noFill/>
            <a:miter lim="800000"/>
            <a:headEnd/>
            <a:tailEnd/>
          </a:ln>
        </p:spPr>
      </p:pic>
      <p:sp>
        <p:nvSpPr>
          <p:cNvPr id="4098" name="Rectangle 2"/>
          <p:cNvSpPr>
            <a:spLocks noGrp="1" noChangeArrowheads="1"/>
          </p:cNvSpPr>
          <p:nvPr>
            <p:ph type="ctrTitle"/>
          </p:nvPr>
        </p:nvSpPr>
        <p:spPr>
          <a:xfrm>
            <a:off x="1683659" y="2779486"/>
            <a:ext cx="6370277" cy="1636939"/>
          </a:xfrm>
        </p:spPr>
        <p:txBody>
          <a:bodyPr anchor="b"/>
          <a:lstStyle>
            <a:lvl1pPr>
              <a:defRPr>
                <a:solidFill>
                  <a:schemeClr val="accent3"/>
                </a:solidFill>
              </a:defRPr>
            </a:lvl1pPr>
          </a:lstStyle>
          <a:p>
            <a:r>
              <a:rPr lang="en-US" dirty="0" smtClean="0"/>
              <a:t>Click to edit Master title style</a:t>
            </a:r>
            <a:endParaRPr lang="en-US" dirty="0"/>
          </a:p>
        </p:txBody>
      </p:sp>
      <p:sp>
        <p:nvSpPr>
          <p:cNvPr id="4099" name="Rectangle 3"/>
          <p:cNvSpPr>
            <a:spLocks noGrp="1" noChangeArrowheads="1"/>
          </p:cNvSpPr>
          <p:nvPr>
            <p:ph type="subTitle" idx="1"/>
          </p:nvPr>
        </p:nvSpPr>
        <p:spPr>
          <a:xfrm>
            <a:off x="1691259" y="4556125"/>
            <a:ext cx="6364170" cy="1752600"/>
          </a:xfrm>
        </p:spPr>
        <p:txBody>
          <a:bodyPr/>
          <a:lstStyle>
            <a:lvl1pPr marL="0" indent="0">
              <a:buFontTx/>
              <a:buNone/>
              <a:defRPr>
                <a:solidFill>
                  <a:schemeClr val="accent1"/>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7013" y="274638"/>
            <a:ext cx="2011362"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274638"/>
            <a:ext cx="5884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20813"/>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ActFasterGoFurther.png"/>
          <p:cNvPicPr>
            <a:picLocks noChangeAspect="1"/>
          </p:cNvPicPr>
          <p:nvPr userDrawn="1"/>
        </p:nvPicPr>
        <p:blipFill>
          <a:blip r:embed="rId2" cstate="print"/>
          <a:stretch>
            <a:fillRect/>
          </a:stretch>
        </p:blipFill>
        <p:spPr>
          <a:xfrm>
            <a:off x="7322025" y="6513218"/>
            <a:ext cx="1440975" cy="114595"/>
          </a:xfrm>
          <a:prstGeom prst="rect">
            <a:avLst/>
          </a:prstGeom>
        </p:spPr>
      </p:pic>
      <p:pic>
        <p:nvPicPr>
          <p:cNvPr id="5" name="Picture 4" descr="SolutionAccelerators_Logo.png"/>
          <p:cNvPicPr>
            <a:picLocks noChangeAspect="1"/>
          </p:cNvPicPr>
          <p:nvPr userDrawn="1"/>
        </p:nvPicPr>
        <p:blipFill>
          <a:blip r:embed="rId3"/>
          <a:stretch>
            <a:fillRect/>
          </a:stretch>
        </p:blipFill>
        <p:spPr>
          <a:xfrm>
            <a:off x="381000" y="6508941"/>
            <a:ext cx="1904380" cy="118872"/>
          </a:xfrm>
          <a:prstGeom prst="rect">
            <a:avLst/>
          </a:prstGeom>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Trebuchet MS" pitchFamily="34" charset="0"/>
                <a:ea typeface="+mn-ea"/>
                <a:cs typeface="+mn-cs"/>
              </a:defRPr>
            </a:lvl1pPr>
          </a:lstStyle>
          <a:p>
            <a:pPr lvl="0"/>
            <a:r>
              <a:rPr lang="en-US" dirty="0" smtClean="0"/>
              <a:t>click to…</a:t>
            </a:r>
          </a:p>
        </p:txBody>
      </p:sp>
      <p:pic>
        <p:nvPicPr>
          <p:cNvPr id="5" name="Picture 4" descr="ActFasterGoFurther.png"/>
          <p:cNvPicPr>
            <a:picLocks noChangeAspect="1"/>
          </p:cNvPicPr>
          <p:nvPr userDrawn="1"/>
        </p:nvPicPr>
        <p:blipFill>
          <a:blip r:embed="rId3" cstate="print"/>
          <a:stretch>
            <a:fillRect/>
          </a:stretch>
        </p:blipFill>
        <p:spPr>
          <a:xfrm>
            <a:off x="7322025" y="6513218"/>
            <a:ext cx="1440975" cy="114595"/>
          </a:xfrm>
          <a:prstGeom prst="rect">
            <a:avLst/>
          </a:prstGeom>
        </p:spPr>
      </p:pic>
      <p:pic>
        <p:nvPicPr>
          <p:cNvPr id="6" name="Picture 5" descr="SolutionAccelerators_Logo.png"/>
          <p:cNvPicPr>
            <a:picLocks noChangeAspect="1"/>
          </p:cNvPicPr>
          <p:nvPr userDrawn="1"/>
        </p:nvPicPr>
        <p:blipFill>
          <a:blip r:embed="rId4"/>
          <a:stretch>
            <a:fillRect/>
          </a:stretch>
        </p:blipFill>
        <p:spPr>
          <a:xfrm>
            <a:off x="381000" y="6508941"/>
            <a:ext cx="1904380" cy="118872"/>
          </a:xfrm>
          <a:prstGeom prst="rect">
            <a:avLst/>
          </a:prstGeom>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600200"/>
            <a:ext cx="39481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0263" y="1600200"/>
            <a:ext cx="3948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285750"/>
            <a:ext cx="8048625" cy="1230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9750" y="1600200"/>
            <a:ext cx="80486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Lst>
  <p:txStyles>
    <p:titleStyle>
      <a:lvl1pPr algn="l" rtl="0" eaLnBrk="0" fontAlgn="base" hangingPunct="0">
        <a:spcBef>
          <a:spcPct val="0"/>
        </a:spcBef>
        <a:spcAft>
          <a:spcPct val="0"/>
        </a:spcAft>
        <a:defRPr sz="3600">
          <a:solidFill>
            <a:srgbClr val="FFCC00"/>
          </a:solidFill>
          <a:latin typeface="+mn-lt"/>
          <a:ea typeface="+mj-ea"/>
          <a:cs typeface="+mj-cs"/>
        </a:defRPr>
      </a:lvl1pPr>
      <a:lvl2pPr algn="l" rtl="0" eaLnBrk="0" fontAlgn="base" hangingPunct="0">
        <a:spcBef>
          <a:spcPct val="0"/>
        </a:spcBef>
        <a:spcAft>
          <a:spcPct val="0"/>
        </a:spcAft>
        <a:defRPr sz="3600">
          <a:solidFill>
            <a:srgbClr val="FFCC00"/>
          </a:solidFill>
          <a:latin typeface="Segoe"/>
        </a:defRPr>
      </a:lvl2pPr>
      <a:lvl3pPr algn="l" rtl="0" eaLnBrk="0" fontAlgn="base" hangingPunct="0">
        <a:spcBef>
          <a:spcPct val="0"/>
        </a:spcBef>
        <a:spcAft>
          <a:spcPct val="0"/>
        </a:spcAft>
        <a:defRPr sz="3600">
          <a:solidFill>
            <a:srgbClr val="FFCC00"/>
          </a:solidFill>
          <a:latin typeface="Segoe"/>
        </a:defRPr>
      </a:lvl3pPr>
      <a:lvl4pPr algn="l" rtl="0" eaLnBrk="0" fontAlgn="base" hangingPunct="0">
        <a:spcBef>
          <a:spcPct val="0"/>
        </a:spcBef>
        <a:spcAft>
          <a:spcPct val="0"/>
        </a:spcAft>
        <a:defRPr sz="3600">
          <a:solidFill>
            <a:srgbClr val="FFCC00"/>
          </a:solidFill>
          <a:latin typeface="Segoe"/>
        </a:defRPr>
      </a:lvl4pPr>
      <a:lvl5pPr algn="l" rtl="0" eaLnBrk="0" fontAlgn="base" hangingPunct="0">
        <a:spcBef>
          <a:spcPct val="0"/>
        </a:spcBef>
        <a:spcAft>
          <a:spcPct val="0"/>
        </a:spcAft>
        <a:defRPr sz="3600">
          <a:solidFill>
            <a:srgbClr val="FFCC00"/>
          </a:solidFill>
          <a:latin typeface="Segoe"/>
        </a:defRPr>
      </a:lvl5pPr>
      <a:lvl6pPr marL="457200" algn="l" rtl="0" eaLnBrk="1" fontAlgn="base" hangingPunct="1">
        <a:spcBef>
          <a:spcPct val="0"/>
        </a:spcBef>
        <a:spcAft>
          <a:spcPct val="0"/>
        </a:spcAft>
        <a:defRPr sz="4000">
          <a:solidFill>
            <a:schemeClr val="tx2"/>
          </a:solidFill>
          <a:latin typeface="Segoe Semibold" pitchFamily="34" charset="0"/>
        </a:defRPr>
      </a:lvl6pPr>
      <a:lvl7pPr marL="914400" algn="l" rtl="0" eaLnBrk="1" fontAlgn="base" hangingPunct="1">
        <a:spcBef>
          <a:spcPct val="0"/>
        </a:spcBef>
        <a:spcAft>
          <a:spcPct val="0"/>
        </a:spcAft>
        <a:defRPr sz="4000">
          <a:solidFill>
            <a:schemeClr val="tx2"/>
          </a:solidFill>
          <a:latin typeface="Segoe Semibold" pitchFamily="34" charset="0"/>
        </a:defRPr>
      </a:lvl7pPr>
      <a:lvl8pPr marL="1371600" algn="l" rtl="0" eaLnBrk="1" fontAlgn="base" hangingPunct="1">
        <a:spcBef>
          <a:spcPct val="0"/>
        </a:spcBef>
        <a:spcAft>
          <a:spcPct val="0"/>
        </a:spcAft>
        <a:defRPr sz="4000">
          <a:solidFill>
            <a:schemeClr val="tx2"/>
          </a:solidFill>
          <a:latin typeface="Segoe Semibold" pitchFamily="34" charset="0"/>
        </a:defRPr>
      </a:lvl8pPr>
      <a:lvl9pPr marL="1828800" algn="l" rtl="0" eaLnBrk="1" fontAlgn="base" hangingPunct="1">
        <a:spcBef>
          <a:spcPct val="0"/>
        </a:spcBef>
        <a:spcAft>
          <a:spcPct val="0"/>
        </a:spcAft>
        <a:defRPr sz="4000">
          <a:solidFill>
            <a:schemeClr val="tx2"/>
          </a:solidFill>
          <a:latin typeface="Segoe Semibold" pitchFamily="34" charset="0"/>
        </a:defRPr>
      </a:lvl9pPr>
    </p:titleStyle>
    <p:bodyStyle>
      <a:lvl1pPr marL="342900" indent="-342900" algn="l" rtl="0" eaLnBrk="0" fontAlgn="base" hangingPunct="0">
        <a:spcBef>
          <a:spcPct val="20000"/>
        </a:spcBef>
        <a:spcAft>
          <a:spcPct val="0"/>
        </a:spcAft>
        <a:buClr>
          <a:schemeClr val="accent1"/>
        </a:buClr>
        <a:buSzPct val="80000"/>
        <a:buBlip>
          <a:blip r:embed="rId16"/>
        </a:buBlip>
        <a:defRPr sz="2400">
          <a:solidFill>
            <a:schemeClr val="accent1"/>
          </a:solidFill>
          <a:latin typeface="+mn-lt"/>
          <a:ea typeface="+mn-ea"/>
          <a:cs typeface="+mn-cs"/>
        </a:defRPr>
      </a:lvl1pPr>
      <a:lvl2pPr marL="742950" indent="-285750" algn="l" rtl="0" eaLnBrk="0" fontAlgn="base" hangingPunct="0">
        <a:spcBef>
          <a:spcPct val="20000"/>
        </a:spcBef>
        <a:spcAft>
          <a:spcPct val="0"/>
        </a:spcAft>
        <a:buClr>
          <a:schemeClr val="accent1"/>
        </a:buClr>
        <a:buSzPct val="80000"/>
        <a:buBlip>
          <a:blip r:embed="rId16"/>
        </a:buBlip>
        <a:defRPr sz="2000">
          <a:solidFill>
            <a:schemeClr val="accent1"/>
          </a:solidFill>
          <a:latin typeface="+mn-lt"/>
        </a:defRPr>
      </a:lvl2pPr>
      <a:lvl3pPr marL="1143000" indent="-228600" algn="l" rtl="0" eaLnBrk="0" fontAlgn="base" hangingPunct="0">
        <a:spcBef>
          <a:spcPct val="20000"/>
        </a:spcBef>
        <a:spcAft>
          <a:spcPct val="0"/>
        </a:spcAft>
        <a:buClr>
          <a:schemeClr val="accent1"/>
        </a:buClr>
        <a:buSzPct val="80000"/>
        <a:buBlip>
          <a:blip r:embed="rId16"/>
        </a:buBlip>
        <a:defRPr sz="2400">
          <a:solidFill>
            <a:schemeClr val="accent1"/>
          </a:solidFill>
          <a:latin typeface="+mn-lt"/>
        </a:defRPr>
      </a:lvl3pPr>
      <a:lvl4pPr marL="1600200" indent="-228600" algn="l" rtl="0" eaLnBrk="0" fontAlgn="base" hangingPunct="0">
        <a:spcBef>
          <a:spcPct val="20000"/>
        </a:spcBef>
        <a:spcAft>
          <a:spcPct val="0"/>
        </a:spcAft>
        <a:buClr>
          <a:schemeClr val="accent1"/>
        </a:buClr>
        <a:buSzPct val="80000"/>
        <a:buBlip>
          <a:blip r:embed="rId16"/>
        </a:buBlip>
        <a:defRPr sz="2000">
          <a:solidFill>
            <a:schemeClr val="accent1"/>
          </a:solidFill>
          <a:latin typeface="+mn-lt"/>
        </a:defRPr>
      </a:lvl4pPr>
      <a:lvl5pPr marL="2057400" indent="-228600" algn="l" rtl="0" eaLnBrk="0" fontAlgn="base" hangingPunct="0">
        <a:spcBef>
          <a:spcPct val="20000"/>
        </a:spcBef>
        <a:spcAft>
          <a:spcPct val="0"/>
        </a:spcAft>
        <a:buClr>
          <a:schemeClr val="accent1"/>
        </a:buClr>
        <a:buSzPct val="80000"/>
        <a:buBlip>
          <a:blip r:embed="rId16"/>
        </a:buBlip>
        <a:defRPr sz="2000">
          <a:solidFill>
            <a:schemeClr val="accent1"/>
          </a:solidFill>
          <a:latin typeface="+mn-lt"/>
        </a:defRPr>
      </a:lvl5pPr>
      <a:lvl6pPr marL="2514600" indent="-228600" algn="l" rtl="0" eaLnBrk="1" fontAlgn="base" hangingPunct="1">
        <a:spcBef>
          <a:spcPct val="20000"/>
        </a:spcBef>
        <a:spcAft>
          <a:spcPct val="0"/>
        </a:spcAft>
        <a:buClr>
          <a:schemeClr val="tx2"/>
        </a:buClr>
        <a:buChar char="•"/>
        <a:defRPr>
          <a:solidFill>
            <a:schemeClr val="tx1"/>
          </a:solidFill>
          <a:latin typeface="+mn-lt"/>
        </a:defRPr>
      </a:lvl6pPr>
      <a:lvl7pPr marL="2971800" indent="-228600" algn="l" rtl="0" eaLnBrk="1" fontAlgn="base" hangingPunct="1">
        <a:spcBef>
          <a:spcPct val="20000"/>
        </a:spcBef>
        <a:spcAft>
          <a:spcPct val="0"/>
        </a:spcAft>
        <a:buClr>
          <a:schemeClr val="tx2"/>
        </a:buClr>
        <a:buChar char="•"/>
        <a:defRPr>
          <a:solidFill>
            <a:schemeClr val="tx1"/>
          </a:solidFill>
          <a:latin typeface="+mn-lt"/>
        </a:defRPr>
      </a:lvl7pPr>
      <a:lvl8pPr marL="3429000" indent="-228600" algn="l" rtl="0" eaLnBrk="1" fontAlgn="base" hangingPunct="1">
        <a:spcBef>
          <a:spcPct val="20000"/>
        </a:spcBef>
        <a:spcAft>
          <a:spcPct val="0"/>
        </a:spcAft>
        <a:buClr>
          <a:schemeClr val="tx2"/>
        </a:buClr>
        <a:buChar char="•"/>
        <a:defRPr>
          <a:solidFill>
            <a:schemeClr val="tx1"/>
          </a:solidFill>
          <a:latin typeface="+mn-lt"/>
        </a:defRPr>
      </a:lvl8pPr>
      <a:lvl9pPr marL="3886200" indent="-228600" algn="l" rtl="0" eaLnBrk="1" fontAlgn="base" hangingPunct="1">
        <a:spcBef>
          <a:spcPct val="20000"/>
        </a:spcBef>
        <a:spcAft>
          <a:spcPct val="0"/>
        </a:spcAft>
        <a:buClr>
          <a:schemeClr val="tx2"/>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hyperlink" Target="http://www.microsoft.com/technet/wvha"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hyperlink" Target="http://microsoft.com/technet/SolutionAccelerators"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5.xml"/><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22.xml"/><Relationship Id="rId7"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slide" Target="slide21.xml"/><Relationship Id="rId10" Type="http://schemas.openxmlformats.org/officeDocument/2006/relationships/image" Target="../media/image43.png"/><Relationship Id="rId4" Type="http://schemas.openxmlformats.org/officeDocument/2006/relationships/image" Target="../media/image39.png"/><Relationship Id="rId9"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hyperlink" Target="http://microsoft.com/technet/SolutionAccelerators" TargetMode="External"/><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hyperlink" Target="mailto:SATFeedback@microsoft.com"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www.microsoft.com/downloads/details.aspx?FamilyId=22950925-1DCD-4CA1-AF44-8DE987BA84E2&amp;displaylang=en" TargetMode="External"/><Relationship Id="rId3" Type="http://schemas.openxmlformats.org/officeDocument/2006/relationships/hyperlink" Target="http://www.microsoft.com/solutionaccelerators" TargetMode="External"/><Relationship Id="rId7" Type="http://schemas.openxmlformats.org/officeDocument/2006/relationships/hyperlink" Target="http://www.microsoft.com/det"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hyperlink" Target="http://www.microsoft.com/technet/windowsvista/security/guide.mspx" TargetMode="External"/><Relationship Id="rId11" Type="http://schemas.openxmlformats.org/officeDocument/2006/relationships/hyperlink" Target="http://www.microsoft.com/learning/default.mspx" TargetMode="External"/><Relationship Id="rId5" Type="http://schemas.openxmlformats.org/officeDocument/2006/relationships/hyperlink" Target="http://www.microsoft.com/desktopdeployment" TargetMode="External"/><Relationship Id="rId10" Type="http://schemas.openxmlformats.org/officeDocument/2006/relationships/hyperlink" Target="http://www.microsoft.com/technet/downloads/trials/default.mspx" TargetMode="External"/><Relationship Id="rId4" Type="http://schemas.openxmlformats.org/officeDocument/2006/relationships/hyperlink" Target="http://www.microsoft.com/technet/wvha" TargetMode="External"/><Relationship Id="rId9" Type="http://schemas.openxmlformats.org/officeDocument/2006/relationships/hyperlink" Target="http://microsoft.com/technet"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www.microsoft.com/technet/downloads/trials/default.mspx" TargetMode="External"/><Relationship Id="rId3" Type="http://schemas.openxmlformats.org/officeDocument/2006/relationships/image" Target="../media/image2.png"/><Relationship Id="rId7" Type="http://schemas.openxmlformats.org/officeDocument/2006/relationships/hyperlink" Target="http://microsoft.com/technet" TargetMode="External"/><Relationship Id="rId2" Type="http://schemas.openxmlformats.org/officeDocument/2006/relationships/image" Target="../media/image44.png"/><Relationship Id="rId1" Type="http://schemas.openxmlformats.org/officeDocument/2006/relationships/slideLayout" Target="../slideLayouts/slideLayout6.xml"/><Relationship Id="rId6" Type="http://schemas.openxmlformats.org/officeDocument/2006/relationships/hyperlink" Target="http://microsoft.com/msdn" TargetMode="External"/><Relationship Id="rId5" Type="http://schemas.openxmlformats.org/officeDocument/2006/relationships/hyperlink" Target="http://www.microsoft.com/learning/default.mspx" TargetMode="External"/><Relationship Id="rId4" Type="http://schemas.openxmlformats.org/officeDocument/2006/relationships/hyperlink" Target="http://www.microsoft.com/communities/default.mspx"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Accelerating Windows Vista Deployment Projects</a:t>
            </a:r>
            <a:br>
              <a:rPr lang="en-US" dirty="0" smtClean="0"/>
            </a:br>
            <a:r>
              <a:rPr lang="en-US" dirty="0" smtClean="0"/>
              <a:t>with Windows Vista Solution Accelerators</a:t>
            </a:r>
            <a:endParaRPr lang="en-US" dirty="0"/>
          </a:p>
        </p:txBody>
      </p:sp>
      <p:sp>
        <p:nvSpPr>
          <p:cNvPr id="9" name="Subtitle 8"/>
          <p:cNvSpPr>
            <a:spLocks noGrp="1"/>
          </p:cNvSpPr>
          <p:nvPr>
            <p:ph type="subTitle" idx="1"/>
          </p:nvPr>
        </p:nvSpPr>
        <p:spPr>
          <a:xfrm>
            <a:off x="1691259" y="4556125"/>
            <a:ext cx="7227110" cy="1752600"/>
          </a:xfrm>
        </p:spPr>
        <p:txBody>
          <a:bodyPr/>
          <a:lstStyle/>
          <a:p>
            <a:r>
              <a:rPr lang="en-US" dirty="0" smtClean="0"/>
              <a:t>Jeremy Chapman – Deployment and Management </a:t>
            </a:r>
          </a:p>
          <a:p>
            <a:r>
              <a:rPr lang="en-US" dirty="0" smtClean="0"/>
              <a:t>Baldwin Ng – Assessment </a:t>
            </a:r>
          </a:p>
          <a:p>
            <a:r>
              <a:rPr lang="en-US" dirty="0" smtClean="0"/>
              <a:t>Russ Humphries – Security </a:t>
            </a:r>
          </a:p>
          <a:p>
            <a:r>
              <a:rPr lang="en-US" dirty="0" smtClean="0"/>
              <a:t>Solution Accelerators</a:t>
            </a:r>
          </a:p>
          <a:p>
            <a:r>
              <a:rPr lang="en-US" dirty="0" smtClean="0"/>
              <a:t>Microsoft</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230188"/>
            <a:ext cx="8382000" cy="1107996"/>
          </a:xfrm>
        </p:spPr>
        <p:txBody>
          <a:bodyPr/>
          <a:lstStyle/>
          <a:p>
            <a:r>
              <a:rPr lang="en-US" sz="4000" dirty="0" smtClean="0"/>
              <a:t>Why Windows Vista</a:t>
            </a:r>
            <a:br>
              <a:rPr lang="en-US" sz="4000" dirty="0" smtClean="0"/>
            </a:br>
            <a:r>
              <a:rPr lang="en-US" sz="4000" dirty="0" smtClean="0"/>
              <a:t>Hardware Assessment?</a:t>
            </a:r>
          </a:p>
        </p:txBody>
      </p:sp>
      <p:sp>
        <p:nvSpPr>
          <p:cNvPr id="12291" name="Rectangle 3"/>
          <p:cNvSpPr>
            <a:spLocks noGrp="1" noChangeArrowheads="1"/>
          </p:cNvSpPr>
          <p:nvPr>
            <p:ph type="body" sz="quarter" idx="10"/>
          </p:nvPr>
        </p:nvSpPr>
        <p:spPr>
          <a:xfrm>
            <a:off x="381000" y="1420813"/>
            <a:ext cx="8382000" cy="3690241"/>
          </a:xfrm>
        </p:spPr>
        <p:txBody>
          <a:bodyPr/>
          <a:lstStyle/>
          <a:p>
            <a:pPr marL="339725" indent="-339725"/>
            <a:r>
              <a:rPr lang="en-US" sz="2000" dirty="0" smtClean="0"/>
              <a:t>Benefits</a:t>
            </a:r>
          </a:p>
          <a:p>
            <a:pPr marL="627063" lvl="1" indent="-287338"/>
            <a:r>
              <a:rPr lang="en-US" sz="1800" dirty="0" smtClean="0"/>
              <a:t>Identifies computers quickly that are ready for Windows Vista and</a:t>
            </a:r>
            <a:br>
              <a:rPr lang="en-US" sz="1800" dirty="0" smtClean="0"/>
            </a:br>
            <a:r>
              <a:rPr lang="en-US" sz="1800" dirty="0" smtClean="0"/>
              <a:t>2007 Microsoft Office on the network</a:t>
            </a:r>
          </a:p>
          <a:p>
            <a:pPr marL="627063" lvl="1" indent="-287338"/>
            <a:r>
              <a:rPr lang="en-US" sz="1800" dirty="0" smtClean="0"/>
              <a:t>Simplifies desktop migration planning</a:t>
            </a:r>
          </a:p>
          <a:p>
            <a:pPr marL="627063" lvl="1" indent="-287338"/>
            <a:r>
              <a:rPr lang="en-US" sz="1800" dirty="0" smtClean="0"/>
              <a:t>Provides detailed information to help determine the right Microsoft</a:t>
            </a:r>
            <a:br>
              <a:rPr lang="en-US" sz="1800" dirty="0" smtClean="0"/>
            </a:br>
            <a:r>
              <a:rPr lang="en-US" sz="1800" dirty="0" smtClean="0"/>
              <a:t>Volume Licensing option</a:t>
            </a:r>
          </a:p>
          <a:p>
            <a:pPr marL="339725" indent="-339725"/>
            <a:r>
              <a:rPr lang="en-US" sz="2000" dirty="0" smtClean="0"/>
              <a:t>Features</a:t>
            </a:r>
          </a:p>
          <a:p>
            <a:pPr marL="627063" lvl="1" indent="-287338"/>
            <a:r>
              <a:rPr lang="en-US" sz="1800" dirty="0" smtClean="0"/>
              <a:t>Quick and </a:t>
            </a:r>
            <a:r>
              <a:rPr lang="en-US" sz="1800" dirty="0" err="1" smtClean="0"/>
              <a:t>agentless</a:t>
            </a:r>
            <a:r>
              <a:rPr lang="en-US" sz="1800" dirty="0" smtClean="0"/>
              <a:t> hardware and device driver inventory of up to</a:t>
            </a:r>
            <a:br>
              <a:rPr lang="en-US" sz="1800" dirty="0" smtClean="0"/>
            </a:br>
            <a:r>
              <a:rPr lang="en-US" sz="1800" dirty="0" smtClean="0"/>
              <a:t>25,000 PCs per domain/workgroup for every scan</a:t>
            </a:r>
          </a:p>
          <a:p>
            <a:pPr marL="627063" lvl="1" indent="-287338"/>
            <a:r>
              <a:rPr lang="en-US" sz="1800" dirty="0" smtClean="0"/>
              <a:t>Detailed Windows Vista and Office 2007 compatibility analysis on hardware/devices</a:t>
            </a:r>
          </a:p>
          <a:p>
            <a:pPr marL="627063" lvl="1" indent="-287338"/>
            <a:r>
              <a:rPr lang="en-US" sz="1800" dirty="0" smtClean="0"/>
              <a:t>Comprehensive readiness reports with actionable recommendations</a:t>
            </a:r>
            <a:br>
              <a:rPr lang="en-US" sz="1800" dirty="0" smtClean="0"/>
            </a:br>
            <a:r>
              <a:rPr lang="en-US" sz="1800" dirty="0" smtClean="0"/>
              <a:t>for each PC</a:t>
            </a:r>
          </a:p>
        </p:txBody>
      </p:sp>
      <p:grpSp>
        <p:nvGrpSpPr>
          <p:cNvPr id="2" name="Group 5"/>
          <p:cNvGrpSpPr>
            <a:grpSpLocks/>
          </p:cNvGrpSpPr>
          <p:nvPr/>
        </p:nvGrpSpPr>
        <p:grpSpPr bwMode="auto">
          <a:xfrm>
            <a:off x="2498698" y="4912237"/>
            <a:ext cx="6477000" cy="1828800"/>
            <a:chOff x="2641592" y="4430463"/>
            <a:chExt cx="6477000" cy="2011892"/>
          </a:xfrm>
        </p:grpSpPr>
        <p:pic>
          <p:nvPicPr>
            <p:cNvPr id="12293" name="Picture 6" descr="C:\Program Files\Microsoft Resource DVD Artwork\DVD_ART\Artwork_Imagery\Shapes and Graphics\Newspaper headline quotes\headline quote white rect.png"/>
            <p:cNvPicPr>
              <a:picLocks noChangeAspect="1" noChangeArrowheads="1"/>
            </p:cNvPicPr>
            <p:nvPr/>
          </p:nvPicPr>
          <p:blipFill>
            <a:blip r:embed="rId4"/>
            <a:srcRect/>
            <a:stretch>
              <a:fillRect/>
            </a:stretch>
          </p:blipFill>
          <p:spPr bwMode="auto">
            <a:xfrm>
              <a:off x="2641592" y="4430463"/>
              <a:ext cx="6477000" cy="2011892"/>
            </a:xfrm>
            <a:prstGeom prst="rect">
              <a:avLst/>
            </a:prstGeom>
            <a:noFill/>
            <a:ln w="9525">
              <a:noFill/>
              <a:miter lim="800000"/>
              <a:headEnd/>
              <a:tailEnd/>
            </a:ln>
          </p:spPr>
        </p:pic>
        <p:sp>
          <p:nvSpPr>
            <p:cNvPr id="12294" name="TextBox 15"/>
            <p:cNvSpPr txBox="1">
              <a:spLocks noChangeArrowheads="1"/>
            </p:cNvSpPr>
            <p:nvPr/>
          </p:nvSpPr>
          <p:spPr bwMode="auto">
            <a:xfrm>
              <a:off x="3098792" y="4719496"/>
              <a:ext cx="5562600" cy="1286642"/>
            </a:xfrm>
            <a:prstGeom prst="rect">
              <a:avLst/>
            </a:prstGeom>
            <a:noFill/>
            <a:ln w="9525">
              <a:noFill/>
              <a:miter lim="800000"/>
              <a:headEnd/>
              <a:tailEnd/>
            </a:ln>
          </p:spPr>
          <p:txBody>
            <a:bodyPr wrap="square">
              <a:spAutoFit/>
            </a:bodyPr>
            <a:lstStyle/>
            <a:p>
              <a:r>
                <a:rPr lang="en-US" sz="1600" dirty="0" smtClean="0">
                  <a:solidFill>
                    <a:schemeClr val="tx2"/>
                  </a:solidFill>
                </a:rPr>
                <a:t>“</a:t>
              </a:r>
              <a:r>
                <a:rPr lang="en-US" sz="1400" dirty="0" smtClean="0">
                  <a:solidFill>
                    <a:schemeClr val="tx2"/>
                  </a:solidFill>
                </a:rPr>
                <a:t>[Results from the Windows Vista Hardware Assessment reports] saved us more than U.S.$20,000; we just need to upgrade the memory and hard drives for many of our clients. The cost of upgrades is much cheaper than replacing an entire computer.”</a:t>
              </a:r>
            </a:p>
            <a:p>
              <a:pPr algn="r"/>
              <a:r>
                <a:rPr lang="en-US" sz="1200" i="1" dirty="0" smtClean="0">
                  <a:solidFill>
                    <a:schemeClr val="tx2"/>
                  </a:solidFill>
                </a:rPr>
                <a:t>—Kathy Lin, IT Manager of Sporton International, Inc., Taiwan</a:t>
              </a:r>
              <a:endParaRPr lang="en-US" sz="1400" dirty="0">
                <a:solidFill>
                  <a:schemeClr val="tx2"/>
                </a:solidFill>
              </a:endParaRPr>
            </a:p>
          </p:txBody>
        </p:sp>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Shape 20493"/>
          <p:cNvSpPr>
            <a:spLocks noGrp="1" noChangeArrowheads="1"/>
          </p:cNvSpPr>
          <p:nvPr>
            <p:ph type="title"/>
          </p:nvPr>
        </p:nvSpPr>
        <p:spPr/>
        <p:txBody>
          <a:bodyPr/>
          <a:lstStyle/>
          <a:p>
            <a:pPr lvl="0"/>
            <a:r>
              <a:rPr lang="en-US" sz="3200" dirty="0" smtClean="0"/>
              <a:t>Detailed Report (Microsoft Excel)</a:t>
            </a:r>
            <a:br>
              <a:rPr lang="en-US" sz="3200" dirty="0" smtClean="0"/>
            </a:br>
            <a:r>
              <a:rPr lang="en-US" sz="3200" dirty="0" smtClean="0"/>
              <a:t>Summary Report (Microsoft Word)</a:t>
            </a:r>
          </a:p>
        </p:txBody>
      </p:sp>
      <p:grpSp>
        <p:nvGrpSpPr>
          <p:cNvPr id="10" name="Group 9"/>
          <p:cNvGrpSpPr/>
          <p:nvPr/>
        </p:nvGrpSpPr>
        <p:grpSpPr>
          <a:xfrm>
            <a:off x="524536" y="1420813"/>
            <a:ext cx="8077200" cy="5132388"/>
            <a:chOff x="524536" y="1420813"/>
            <a:chExt cx="8077200" cy="5132388"/>
          </a:xfrm>
        </p:grpSpPr>
        <p:pic>
          <p:nvPicPr>
            <p:cNvPr id="14338" name="Picture 2"/>
            <p:cNvPicPr>
              <a:picLocks noChangeAspect="1" noChangeArrowheads="1"/>
            </p:cNvPicPr>
            <p:nvPr/>
          </p:nvPicPr>
          <p:blipFill>
            <a:blip r:embed="rId3"/>
            <a:srcRect/>
            <a:stretch>
              <a:fillRect/>
            </a:stretch>
          </p:blipFill>
          <p:spPr bwMode="auto">
            <a:xfrm>
              <a:off x="524536" y="1420813"/>
              <a:ext cx="8077200" cy="5132388"/>
            </a:xfrm>
            <a:prstGeom prst="rect">
              <a:avLst/>
            </a:prstGeom>
            <a:noFill/>
            <a:ln w="9525">
              <a:noFill/>
              <a:miter lim="800000"/>
              <a:headEnd/>
              <a:tailEnd/>
            </a:ln>
            <a:effectLst>
              <a:outerShdw blurRad="152400" dist="38100" dir="2700000" algn="ctr" rotWithShape="0">
                <a:srgbClr val="000000">
                  <a:alpha val="35000"/>
                </a:srgbClr>
              </a:outerShdw>
            </a:effectLst>
          </p:spPr>
        </p:pic>
        <p:sp>
          <p:nvSpPr>
            <p:cNvPr id="7" name="Rounded Rectangle 6"/>
            <p:cNvSpPr/>
            <p:nvPr/>
          </p:nvSpPr>
          <p:spPr bwMode="auto">
            <a:xfrm>
              <a:off x="4944136" y="1725613"/>
              <a:ext cx="3200400" cy="2438400"/>
            </a:xfrm>
            <a:prstGeom prst="roundRect">
              <a:avLst/>
            </a:prstGeom>
            <a:noFill/>
            <a:ln w="12700" cap="flat" cmpd="sng" algn="ctr">
              <a:solidFill>
                <a:schemeClr val="accent6">
                  <a:lumMod val="40000"/>
                  <a:lumOff val="60000"/>
                </a:schemeClr>
              </a:solidFill>
              <a:prstDash val="solid"/>
              <a:round/>
              <a:headEnd type="none" w="med" len="med"/>
              <a:tailEnd type="none" w="med" len="med"/>
            </a:ln>
            <a:effectLst>
              <a:glow rad="139700">
                <a:schemeClr val="accent6">
                  <a:satMod val="175000"/>
                  <a:alpha val="40000"/>
                </a:schemeClr>
              </a:glow>
            </a:effectLst>
          </p:spPr>
          <p:txBody>
            <a:bodyPr anchor="ctr"/>
            <a:lstStyle/>
            <a:p>
              <a:pPr algn="ctr">
                <a:defRPr/>
              </a:pPr>
              <a:endParaRPr lang="en-US" dirty="0">
                <a:cs typeface="+mn-cs"/>
              </a:endParaRPr>
            </a:p>
          </p:txBody>
        </p:sp>
        <p:sp>
          <p:nvSpPr>
            <p:cNvPr id="8" name="Rounded Rectangle 7"/>
            <p:cNvSpPr/>
            <p:nvPr/>
          </p:nvSpPr>
          <p:spPr bwMode="auto">
            <a:xfrm>
              <a:off x="753136" y="1725613"/>
              <a:ext cx="3200400" cy="2438400"/>
            </a:xfrm>
            <a:prstGeom prst="roundRect">
              <a:avLst/>
            </a:prstGeom>
            <a:noFill/>
            <a:ln w="12700" cap="flat" cmpd="sng" algn="ctr">
              <a:solidFill>
                <a:schemeClr val="accent6">
                  <a:lumMod val="40000"/>
                  <a:lumOff val="60000"/>
                </a:schemeClr>
              </a:solidFill>
              <a:prstDash val="solid"/>
              <a:round/>
              <a:headEnd type="none" w="med" len="med"/>
              <a:tailEnd type="none" w="med" len="med"/>
            </a:ln>
            <a:effectLst>
              <a:glow rad="139700">
                <a:schemeClr val="accent6">
                  <a:satMod val="175000"/>
                  <a:alpha val="40000"/>
                </a:schemeClr>
              </a:glow>
            </a:effectLst>
          </p:spPr>
          <p:txBody>
            <a:bodyPr anchor="ctr"/>
            <a:lstStyle/>
            <a:p>
              <a:pPr algn="ctr">
                <a:defRPr/>
              </a:pPr>
              <a:endParaRPr lang="en-US" dirty="0">
                <a:cs typeface="+mn-cs"/>
              </a:endParaRPr>
            </a:p>
          </p:txBody>
        </p:sp>
      </p:grpSp>
      <p:grpSp>
        <p:nvGrpSpPr>
          <p:cNvPr id="12" name="Group 11"/>
          <p:cNvGrpSpPr/>
          <p:nvPr/>
        </p:nvGrpSpPr>
        <p:grpSpPr>
          <a:xfrm>
            <a:off x="381000" y="1346382"/>
            <a:ext cx="8288551" cy="4356230"/>
            <a:chOff x="293688" y="1566733"/>
            <a:chExt cx="8288551" cy="4356230"/>
          </a:xfrm>
        </p:grpSpPr>
        <p:pic>
          <p:nvPicPr>
            <p:cNvPr id="13" name="Picture 5"/>
            <p:cNvPicPr>
              <a:picLocks noChangeAspect="1" noChangeArrowheads="1"/>
            </p:cNvPicPr>
            <p:nvPr/>
          </p:nvPicPr>
          <p:blipFill>
            <a:blip r:embed="rId4"/>
            <a:srcRect/>
            <a:stretch>
              <a:fillRect/>
            </a:stretch>
          </p:blipFill>
          <p:spPr bwMode="auto">
            <a:xfrm>
              <a:off x="293688" y="1631950"/>
              <a:ext cx="5365750" cy="4291013"/>
            </a:xfrm>
            <a:prstGeom prst="rect">
              <a:avLst/>
            </a:prstGeom>
            <a:noFill/>
            <a:ln w="9525">
              <a:noFill/>
              <a:miter lim="800000"/>
              <a:headEnd/>
              <a:tailEnd/>
            </a:ln>
            <a:effectLst>
              <a:outerShdw blurRad="152400" dist="38100" dir="2700000" algn="ctr" rotWithShape="0">
                <a:srgbClr val="000000">
                  <a:alpha val="35000"/>
                </a:srgbClr>
              </a:outerShdw>
            </a:effectLst>
          </p:spPr>
        </p:pic>
        <p:sp>
          <p:nvSpPr>
            <p:cNvPr id="14" name="Rectangle 13"/>
            <p:cNvSpPr/>
            <p:nvPr/>
          </p:nvSpPr>
          <p:spPr bwMode="auto">
            <a:xfrm>
              <a:off x="381000" y="2601913"/>
              <a:ext cx="522288" cy="3200400"/>
            </a:xfrm>
            <a:prstGeom prst="rect">
              <a:avLst/>
            </a:prstGeom>
            <a:noFill/>
            <a:ln w="63500" cap="flat" cmpd="sng" algn="ctr">
              <a:solidFill>
                <a:srgbClr val="C00000"/>
              </a:solidFill>
              <a:prstDash val="solid"/>
              <a:round/>
              <a:headEnd type="none" w="med" len="med"/>
              <a:tailEnd type="none" w="med" len="med"/>
            </a:ln>
            <a:effectLst/>
          </p:spPr>
          <p:txBody>
            <a:bodyPr>
              <a:spAutoFit/>
            </a:bodyPr>
            <a:lstStyle/>
            <a:p>
              <a:pPr algn="ctr">
                <a:lnSpc>
                  <a:spcPct val="85000"/>
                </a:lnSpc>
                <a:spcBef>
                  <a:spcPct val="20000"/>
                </a:spcBef>
                <a:defRPr/>
              </a:pPr>
              <a:endParaRPr lang="en-US" dirty="0">
                <a:effectLst>
                  <a:outerShdw blurRad="38100" dist="38100" dir="2700000" algn="tl">
                    <a:srgbClr val="000000">
                      <a:alpha val="43137"/>
                    </a:srgbClr>
                  </a:outerShdw>
                </a:effectLst>
                <a:cs typeface="Arial" pitchFamily="34" charset="0"/>
              </a:endParaRPr>
            </a:p>
          </p:txBody>
        </p:sp>
        <p:sp>
          <p:nvSpPr>
            <p:cNvPr id="15" name="Rectangle 14"/>
            <p:cNvSpPr/>
            <p:nvPr/>
          </p:nvSpPr>
          <p:spPr bwMode="auto">
            <a:xfrm>
              <a:off x="2606675" y="2613025"/>
              <a:ext cx="2101850" cy="3200400"/>
            </a:xfrm>
            <a:prstGeom prst="rect">
              <a:avLst/>
            </a:prstGeom>
            <a:noFill/>
            <a:ln w="63500" cap="flat" cmpd="sng" algn="ctr">
              <a:solidFill>
                <a:srgbClr val="92D050"/>
              </a:solidFill>
              <a:prstDash val="solid"/>
              <a:round/>
              <a:headEnd type="none" w="med" len="med"/>
              <a:tailEnd type="none" w="med" len="med"/>
            </a:ln>
            <a:effectLst/>
          </p:spPr>
          <p:txBody>
            <a:bodyPr>
              <a:spAutoFit/>
            </a:bodyPr>
            <a:lstStyle/>
            <a:p>
              <a:pPr algn="ctr">
                <a:lnSpc>
                  <a:spcPct val="85000"/>
                </a:lnSpc>
                <a:spcBef>
                  <a:spcPct val="20000"/>
                </a:spcBef>
                <a:defRPr/>
              </a:pPr>
              <a:endParaRPr lang="en-US" dirty="0">
                <a:effectLst>
                  <a:outerShdw blurRad="38100" dist="38100" dir="2700000" algn="tl">
                    <a:srgbClr val="000000">
                      <a:alpha val="43137"/>
                    </a:srgbClr>
                  </a:outerShdw>
                </a:effectLst>
                <a:cs typeface="Arial" pitchFamily="34" charset="0"/>
              </a:endParaRPr>
            </a:p>
          </p:txBody>
        </p:sp>
        <p:sp>
          <p:nvSpPr>
            <p:cNvPr id="16" name="Rectangle 15"/>
            <p:cNvSpPr/>
            <p:nvPr/>
          </p:nvSpPr>
          <p:spPr bwMode="auto">
            <a:xfrm>
              <a:off x="1516063" y="2606675"/>
              <a:ext cx="1096962" cy="3200400"/>
            </a:xfrm>
            <a:prstGeom prst="rect">
              <a:avLst/>
            </a:prstGeom>
            <a:noFill/>
            <a:ln w="63500" cap="flat" cmpd="sng" algn="ctr">
              <a:solidFill>
                <a:srgbClr val="00B0F0"/>
              </a:solidFill>
              <a:prstDash val="solid"/>
              <a:round/>
              <a:headEnd type="none" w="med" len="med"/>
              <a:tailEnd type="none" w="med" len="med"/>
            </a:ln>
            <a:effectLst/>
          </p:spPr>
          <p:txBody>
            <a:bodyPr>
              <a:spAutoFit/>
            </a:bodyPr>
            <a:lstStyle/>
            <a:p>
              <a:pPr algn="ctr">
                <a:lnSpc>
                  <a:spcPct val="85000"/>
                </a:lnSpc>
                <a:spcBef>
                  <a:spcPct val="20000"/>
                </a:spcBef>
                <a:defRPr/>
              </a:pPr>
              <a:endParaRPr lang="en-US" dirty="0">
                <a:effectLst>
                  <a:outerShdw blurRad="38100" dist="38100" dir="2700000" algn="tl">
                    <a:srgbClr val="000000">
                      <a:alpha val="43137"/>
                    </a:srgbClr>
                  </a:outerShdw>
                </a:effectLst>
                <a:cs typeface="Arial" pitchFamily="34" charset="0"/>
              </a:endParaRPr>
            </a:p>
          </p:txBody>
        </p:sp>
        <p:sp>
          <p:nvSpPr>
            <p:cNvPr id="17" name="Rounded Rectangle 16"/>
            <p:cNvSpPr/>
            <p:nvPr/>
          </p:nvSpPr>
          <p:spPr bwMode="auto">
            <a:xfrm>
              <a:off x="6007388" y="3721395"/>
              <a:ext cx="2574851" cy="1727791"/>
            </a:xfrm>
            <a:prstGeom prst="roundRect">
              <a:avLst>
                <a:gd name="adj" fmla="val 8667"/>
              </a:avLst>
            </a:prstGeom>
            <a:solidFill>
              <a:schemeClr val="accent1"/>
            </a:solidFill>
            <a:ln>
              <a:noFill/>
              <a:headEnd type="none" w="med" len="med"/>
              <a:tailEnd type="none" w="med" len="med"/>
            </a:ln>
            <a:effectLst>
              <a:outerShdw blurRad="152400" dist="38100" dir="2700000" algn="tl" rotWithShape="0">
                <a:schemeClr val="accent4">
                  <a:alpha val="30000"/>
                </a:schemeClr>
              </a:outerShdw>
            </a:effectLst>
            <a:scene3d>
              <a:camera prst="orthographicFront"/>
              <a:lightRig rig="contrasting" dir="t">
                <a:rot lat="0" lon="0" rev="5400000"/>
              </a:lightRig>
            </a:scene3d>
            <a:sp3d extrusionH="76200" contourW="12700" prstMaterial="clear">
              <a:bevelT w="254000" h="127000"/>
              <a:bevelB w="254000" h="127000"/>
              <a:extrusionClr>
                <a:schemeClr val="accent4"/>
              </a:extrusionClr>
              <a:contourClr>
                <a:schemeClr val="accent4"/>
              </a:contourClr>
            </a:sp3d>
          </p:spPr>
          <p:style>
            <a:lnRef idx="3">
              <a:schemeClr val="lt1"/>
            </a:lnRef>
            <a:fillRef idx="1">
              <a:schemeClr val="accent1"/>
            </a:fillRef>
            <a:effectRef idx="1">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a:lnSpc>
                  <a:spcPct val="90000"/>
                </a:lnSpc>
                <a:spcBef>
                  <a:spcPct val="20000"/>
                </a:spcBef>
                <a:defRPr/>
              </a:pPr>
              <a:r>
                <a:rPr lang="en-US" sz="1600" dirty="0" smtClean="0">
                  <a:solidFill>
                    <a:schemeClr val="accent1"/>
                  </a:solidFill>
                  <a:latin typeface="Trebuchet MS" pitchFamily="34" charset="0"/>
                </a:rPr>
                <a:t>Hardware and Device</a:t>
              </a:r>
              <a:br>
                <a:rPr lang="en-US" sz="1600" dirty="0" smtClean="0">
                  <a:solidFill>
                    <a:schemeClr val="accent1"/>
                  </a:solidFill>
                  <a:latin typeface="Trebuchet MS" pitchFamily="34" charset="0"/>
                </a:rPr>
              </a:br>
              <a:r>
                <a:rPr lang="en-US" sz="1600" dirty="0" smtClean="0">
                  <a:solidFill>
                    <a:schemeClr val="accent1"/>
                  </a:solidFill>
                  <a:latin typeface="Trebuchet MS" pitchFamily="34" charset="0"/>
                </a:rPr>
                <a:t>Assessment Results</a:t>
              </a:r>
            </a:p>
            <a:p>
              <a:pPr marL="233363" indent="-233363">
                <a:lnSpc>
                  <a:spcPct val="90000"/>
                </a:lnSpc>
                <a:spcBef>
                  <a:spcPct val="20000"/>
                </a:spcBef>
                <a:buBlip>
                  <a:blip r:embed="rId5"/>
                </a:buBlip>
                <a:defRPr/>
              </a:pPr>
              <a:r>
                <a:rPr lang="en-US" sz="1400" dirty="0" smtClean="0">
                  <a:solidFill>
                    <a:schemeClr val="accent1"/>
                  </a:solidFill>
                  <a:latin typeface="Trebuchet MS" pitchFamily="34" charset="0"/>
                </a:rPr>
                <a:t>System Resources</a:t>
              </a:r>
            </a:p>
            <a:p>
              <a:pPr marL="233363" indent="-233363">
                <a:lnSpc>
                  <a:spcPct val="90000"/>
                </a:lnSpc>
                <a:spcBef>
                  <a:spcPct val="20000"/>
                </a:spcBef>
                <a:buBlip>
                  <a:blip r:embed="rId5"/>
                </a:buBlip>
                <a:defRPr/>
              </a:pPr>
              <a:r>
                <a:rPr lang="en-US" sz="1400" dirty="0" smtClean="0">
                  <a:solidFill>
                    <a:schemeClr val="accent1"/>
                  </a:solidFill>
                  <a:latin typeface="Trebuchet MS" pitchFamily="34" charset="0"/>
                </a:rPr>
                <a:t>Experience after Upgrades</a:t>
              </a:r>
            </a:p>
            <a:p>
              <a:pPr marL="233363" indent="-233363">
                <a:lnSpc>
                  <a:spcPct val="90000"/>
                </a:lnSpc>
                <a:spcBef>
                  <a:spcPct val="20000"/>
                </a:spcBef>
                <a:buBlip>
                  <a:blip r:embed="rId5"/>
                </a:buBlip>
                <a:defRPr/>
              </a:pPr>
              <a:r>
                <a:rPr lang="en-US" sz="1400" dirty="0" smtClean="0">
                  <a:solidFill>
                    <a:schemeClr val="accent1"/>
                  </a:solidFill>
                  <a:latin typeface="Trebuchet MS" pitchFamily="34" charset="0"/>
                </a:rPr>
                <a:t>Deployment Blockers</a:t>
              </a:r>
            </a:p>
            <a:p>
              <a:pPr marL="233363" indent="-233363">
                <a:lnSpc>
                  <a:spcPct val="90000"/>
                </a:lnSpc>
                <a:spcBef>
                  <a:spcPct val="20000"/>
                </a:spcBef>
                <a:buBlip>
                  <a:blip r:embed="rId5"/>
                </a:buBlip>
                <a:defRPr/>
              </a:pPr>
              <a:r>
                <a:rPr lang="en-US" sz="1400" dirty="0" smtClean="0">
                  <a:solidFill>
                    <a:schemeClr val="accent1"/>
                  </a:solidFill>
                  <a:latin typeface="Trebuchet MS" pitchFamily="34" charset="0"/>
                </a:rPr>
                <a:t>Device Compatibility</a:t>
              </a:r>
            </a:p>
          </p:txBody>
        </p:sp>
        <p:sp>
          <p:nvSpPr>
            <p:cNvPr id="18" name="Rounded Rectangle 17"/>
            <p:cNvSpPr/>
            <p:nvPr/>
          </p:nvSpPr>
          <p:spPr bwMode="auto">
            <a:xfrm>
              <a:off x="6007388" y="2562447"/>
              <a:ext cx="2574851" cy="676534"/>
            </a:xfrm>
            <a:prstGeom prst="roundRect">
              <a:avLst>
                <a:gd name="adj" fmla="val 23443"/>
              </a:avLst>
            </a:prstGeom>
            <a:solidFill>
              <a:schemeClr val="accent1"/>
            </a:solidFill>
            <a:ln>
              <a:noFill/>
              <a:headEnd type="none" w="med" len="med"/>
              <a:tailEnd type="none" w="med" len="med"/>
            </a:ln>
            <a:effectLst>
              <a:outerShdw blurRad="152400" dist="38100" dir="2700000" algn="tl" rotWithShape="0">
                <a:schemeClr val="accent5">
                  <a:alpha val="30000"/>
                </a:schemeClr>
              </a:outerShdw>
            </a:effectLst>
            <a:scene3d>
              <a:camera prst="orthographicFront"/>
              <a:lightRig rig="contrasting" dir="t">
                <a:rot lat="0" lon="0" rev="5400000"/>
              </a:lightRig>
            </a:scene3d>
            <a:sp3d contourW="12700" prstMaterial="clear">
              <a:bevelT w="254000" h="127000"/>
              <a:bevelB w="254000" h="127000"/>
              <a:extrusionClr>
                <a:schemeClr val="accent5"/>
              </a:extrusionClr>
              <a:contourClr>
                <a:schemeClr val="accent5"/>
              </a:contourClr>
            </a:sp3d>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fontAlgn="base">
                <a:lnSpc>
                  <a:spcPct val="90000"/>
                </a:lnSpc>
                <a:spcBef>
                  <a:spcPct val="20000"/>
                </a:spcBef>
                <a:spcAft>
                  <a:spcPct val="0"/>
                </a:spcAft>
                <a:defRPr/>
              </a:pPr>
              <a:r>
                <a:rPr lang="en-US" sz="1600" dirty="0" smtClean="0">
                  <a:solidFill>
                    <a:schemeClr val="accent1"/>
                  </a:solidFill>
                  <a:latin typeface="Trebuchet MS" pitchFamily="34" charset="0"/>
                </a:rPr>
                <a:t>Current OS Results</a:t>
              </a:r>
            </a:p>
          </p:txBody>
        </p:sp>
        <p:sp>
          <p:nvSpPr>
            <p:cNvPr id="19" name="Rounded Rectangle 18"/>
            <p:cNvSpPr/>
            <p:nvPr/>
          </p:nvSpPr>
          <p:spPr bwMode="auto">
            <a:xfrm>
              <a:off x="6007388" y="1566733"/>
              <a:ext cx="2574851" cy="676534"/>
            </a:xfrm>
            <a:prstGeom prst="roundRect">
              <a:avLst>
                <a:gd name="adj" fmla="val 23443"/>
              </a:avLst>
            </a:prstGeom>
            <a:solidFill>
              <a:schemeClr val="accent1"/>
            </a:solidFill>
            <a:ln>
              <a:noFill/>
              <a:headEnd type="none" w="med" len="med"/>
              <a:tailEnd type="none" w="med" len="med"/>
            </a:ln>
            <a:effectLst>
              <a:outerShdw blurRad="152400" dist="38100" dir="2700000" algn="tl" rotWithShape="0">
                <a:srgbClr val="C00000">
                  <a:alpha val="30000"/>
                </a:srgbClr>
              </a:outerShdw>
            </a:effectLst>
            <a:scene3d>
              <a:camera prst="orthographicFront"/>
              <a:lightRig rig="contrasting" dir="t">
                <a:rot lat="0" lon="0" rev="5400000"/>
              </a:lightRig>
            </a:scene3d>
            <a:sp3d contourW="12700" prstMaterial="clear">
              <a:bevelT w="254000" h="127000"/>
              <a:bevelB w="254000" h="127000"/>
              <a:extrusionClr>
                <a:srgbClr val="C00000"/>
              </a:extrusionClr>
              <a:contourClr>
                <a:srgbClr val="C00000"/>
              </a:contourClr>
            </a:sp3d>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fontAlgn="base">
                <a:lnSpc>
                  <a:spcPct val="90000"/>
                </a:lnSpc>
                <a:spcBef>
                  <a:spcPct val="20000"/>
                </a:spcBef>
                <a:spcAft>
                  <a:spcPct val="0"/>
                </a:spcAft>
                <a:defRPr/>
              </a:pPr>
              <a:r>
                <a:rPr lang="en-US" sz="1600" dirty="0" smtClean="0">
                  <a:solidFill>
                    <a:schemeClr val="accent1"/>
                  </a:solidFill>
                  <a:latin typeface="Trebuchet MS" pitchFamily="34" charset="0"/>
                </a:rPr>
                <a:t>PC-by-PC Level Detailed Reporting</a:t>
              </a:r>
            </a:p>
          </p:txBody>
        </p:sp>
        <p:cxnSp>
          <p:nvCxnSpPr>
            <p:cNvPr id="20" name="Elbow Connector 16"/>
            <p:cNvCxnSpPr>
              <a:stCxn id="19" idx="1"/>
              <a:endCxn id="14" idx="0"/>
            </p:cNvCxnSpPr>
            <p:nvPr/>
          </p:nvCxnSpPr>
          <p:spPr>
            <a:xfrm rot="10800000" flipV="1">
              <a:off x="642144" y="1904999"/>
              <a:ext cx="5365244" cy="696913"/>
            </a:xfrm>
            <a:prstGeom prst="bentConnector2">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hape 20"/>
            <p:cNvCxnSpPr>
              <a:stCxn id="18" idx="1"/>
              <a:endCxn id="16" idx="0"/>
            </p:cNvCxnSpPr>
            <p:nvPr/>
          </p:nvCxnSpPr>
          <p:spPr>
            <a:xfrm rot="10800000">
              <a:off x="2064544" y="2606676"/>
              <a:ext cx="3942844" cy="294039"/>
            </a:xfrm>
            <a:prstGeom prst="bentConnector4">
              <a:avLst>
                <a:gd name="adj1" fmla="val 22011"/>
                <a:gd name="adj2" fmla="val 242834"/>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17" idx="1"/>
              <a:endCxn id="15" idx="3"/>
            </p:cNvCxnSpPr>
            <p:nvPr/>
          </p:nvCxnSpPr>
          <p:spPr>
            <a:xfrm rot="10800000">
              <a:off x="4708526" y="4213225"/>
              <a:ext cx="1298863" cy="372066"/>
            </a:xfrm>
            <a:prstGeom prst="bentConnector3">
              <a:avLst>
                <a:gd name="adj1" fmla="val 50000"/>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500"/>
                                        <p:tgtEl>
                                          <p:spTgt spid="14339"/>
                                        </p:tgtEl>
                                        <p:attrNameLst>
                                          <p:attrName>ppt_w</p:attrName>
                                        </p:attrNameLst>
                                      </p:cBhvr>
                                      <p:tavLst>
                                        <p:tav tm="0">
                                          <p:val>
                                            <p:strVal val="ppt_w"/>
                                          </p:val>
                                        </p:tav>
                                        <p:tav tm="100000">
                                          <p:val>
                                            <p:fltVal val="0"/>
                                          </p:val>
                                        </p:tav>
                                      </p:tavLst>
                                    </p:anim>
                                    <p:anim calcmode="lin" valueType="num">
                                      <p:cBhvr>
                                        <p:cTn id="7" dur="500"/>
                                        <p:tgtEl>
                                          <p:spTgt spid="14339"/>
                                        </p:tgtEl>
                                        <p:attrNameLst>
                                          <p:attrName>ppt_h</p:attrName>
                                        </p:attrNameLst>
                                      </p:cBhvr>
                                      <p:tavLst>
                                        <p:tav tm="0">
                                          <p:val>
                                            <p:strVal val="ppt_h"/>
                                          </p:val>
                                        </p:tav>
                                        <p:tav tm="100000">
                                          <p:val>
                                            <p:fltVal val="0"/>
                                          </p:val>
                                        </p:tav>
                                      </p:tavLst>
                                    </p:anim>
                                    <p:animEffect transition="out" filter="fade">
                                      <p:cBhvr>
                                        <p:cTn id="8" dur="500"/>
                                        <p:tgtEl>
                                          <p:spTgt spid="14339"/>
                                        </p:tgtEl>
                                      </p:cBhvr>
                                    </p:animEffect>
                                    <p:set>
                                      <p:cBhvr>
                                        <p:cTn id="9" dur="1" fill="hold">
                                          <p:stCondLst>
                                            <p:cond delay="499"/>
                                          </p:stCondLst>
                                        </p:cTn>
                                        <p:tgtEl>
                                          <p:spTgt spid="14339"/>
                                        </p:tgtEl>
                                        <p:attrNameLst>
                                          <p:attrName>style.visibility</p:attrName>
                                        </p:attrNameLst>
                                      </p:cBhvr>
                                      <p:to>
                                        <p:strVal val="hidden"/>
                                      </p:to>
                                    </p:set>
                                  </p:childTnLst>
                                </p:cTn>
                              </p:par>
                              <p:par>
                                <p:cTn id="10" presetID="53" presetClass="exit" presetSubtype="0" fill="hold" nodeType="withEffect">
                                  <p:stCondLst>
                                    <p:cond delay="0"/>
                                  </p:stCondLst>
                                  <p:childTnLst>
                                    <p:anim calcmode="lin" valueType="num">
                                      <p:cBhvr>
                                        <p:cTn id="11" dur="500"/>
                                        <p:tgtEl>
                                          <p:spTgt spid="10"/>
                                        </p:tgtEl>
                                        <p:attrNameLst>
                                          <p:attrName>ppt_w</p:attrName>
                                        </p:attrNameLst>
                                      </p:cBhvr>
                                      <p:tavLst>
                                        <p:tav tm="0">
                                          <p:val>
                                            <p:strVal val="ppt_w"/>
                                          </p:val>
                                        </p:tav>
                                        <p:tav tm="100000">
                                          <p:val>
                                            <p:fltVal val="0"/>
                                          </p:val>
                                        </p:tav>
                                      </p:tavLst>
                                    </p:anim>
                                    <p:anim calcmode="lin" valueType="num">
                                      <p:cBhvr>
                                        <p:cTn id="12" dur="500"/>
                                        <p:tgtEl>
                                          <p:spTgt spid="10"/>
                                        </p:tgtEl>
                                        <p:attrNameLst>
                                          <p:attrName>ppt_h</p:attrName>
                                        </p:attrNameLst>
                                      </p:cBhvr>
                                      <p:tavLst>
                                        <p:tav tm="0">
                                          <p:val>
                                            <p:strVal val="ppt_h"/>
                                          </p:val>
                                        </p:tav>
                                        <p:tav tm="100000">
                                          <p:val>
                                            <p:fltVal val="0"/>
                                          </p:val>
                                        </p:tav>
                                      </p:tavLst>
                                    </p:anim>
                                    <p:animEffect transition="out" filter="fade">
                                      <p:cBhvr>
                                        <p:cTn id="13" dur="500"/>
                                        <p:tgtEl>
                                          <p:spTgt spid="10"/>
                                        </p:tgtEl>
                                      </p:cBhvr>
                                    </p:animEffect>
                                    <p:set>
                                      <p:cBhvr>
                                        <p:cTn id="14" dur="1" fill="hold">
                                          <p:stCondLst>
                                            <p:cond delay="499"/>
                                          </p:stCondLst>
                                        </p:cTn>
                                        <p:tgtEl>
                                          <p:spTgt spid="10"/>
                                        </p:tgtEl>
                                        <p:attrNameLst>
                                          <p:attrName>style.visibility</p:attrName>
                                        </p:attrNameLst>
                                      </p:cBhvr>
                                      <p:to>
                                        <p:strVal val="hidden"/>
                                      </p:to>
                                    </p:set>
                                  </p:childTnLst>
                                </p:cTn>
                              </p:par>
                              <p:par>
                                <p:cTn id="15" presetID="53"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Windows Vista Hardware Accessment</a:t>
            </a:r>
            <a:endParaRPr lang="en-US" dirty="0"/>
          </a:p>
        </p:txBody>
      </p:sp>
      <p:sp>
        <p:nvSpPr>
          <p:cNvPr id="9" name="Subtitle 8"/>
          <p:cNvSpPr>
            <a:spLocks noGrp="1"/>
          </p:cNvSpPr>
          <p:nvPr>
            <p:ph type="subTitle" idx="1"/>
          </p:nvPr>
        </p:nvSpPr>
        <p:spPr/>
        <p:txBody>
          <a:bodyPr/>
          <a:lstStyle/>
          <a:p>
            <a:r>
              <a:rPr lang="en-US" dirty="0" smtClean="0"/>
              <a:t>Baldwin Ng</a:t>
            </a:r>
          </a:p>
          <a:p>
            <a:r>
              <a:rPr lang="en-US" dirty="0" smtClean="0"/>
              <a:t>Solution Accelerators</a:t>
            </a:r>
          </a:p>
          <a:p>
            <a:r>
              <a:rPr lang="en-US" dirty="0" smtClean="0"/>
              <a:t>Microsoft</a:t>
            </a:r>
            <a:endParaRPr lang="en-US" dirty="0"/>
          </a:p>
        </p:txBody>
      </p:sp>
      <p:sp>
        <p:nvSpPr>
          <p:cNvPr id="4" name="Text Placeholder 3"/>
          <p:cNvSpPr>
            <a:spLocks noGrp="1"/>
          </p:cNvSpPr>
          <p:nvPr>
            <p:ph type="body" sz="quarter" idx="10"/>
          </p:nvPr>
        </p:nvSpPr>
        <p:spPr/>
        <p:txBody>
          <a:bodyPr/>
          <a:lstStyle/>
          <a:p>
            <a:r>
              <a:rPr lang="en-US" smtClean="0"/>
              <a:t>demo </a:t>
            </a:r>
            <a:endParaRPr lang="en-US" dirty="0"/>
          </a:p>
        </p:txBody>
      </p:sp>
      <p:pic>
        <p:nvPicPr>
          <p:cNvPr id="5" name="Rectangle 37890"/>
          <p:cNvPicPr>
            <a:picLocks noChangeAspect="1" noChangeArrowheads="1"/>
          </p:cNvPicPr>
          <p:nvPr/>
        </p:nvPicPr>
        <p:blipFill>
          <a:blip r:embed="rId3"/>
          <a:srcRect/>
          <a:stretch>
            <a:fillRect/>
          </a:stretch>
        </p:blipFill>
        <p:spPr bwMode="auto">
          <a:xfrm>
            <a:off x="5011738" y="3910013"/>
            <a:ext cx="3751262" cy="249396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81000" y="230188"/>
            <a:ext cx="8382000" cy="609398"/>
          </a:xfrm>
        </p:spPr>
        <p:txBody>
          <a:bodyPr/>
          <a:lstStyle/>
          <a:p>
            <a:r>
              <a:rPr lang="en-US" sz="4400" smtClean="0"/>
              <a:t>New Features</a:t>
            </a:r>
          </a:p>
        </p:txBody>
      </p:sp>
      <p:sp>
        <p:nvSpPr>
          <p:cNvPr id="18435" name="Rectangle 3"/>
          <p:cNvSpPr>
            <a:spLocks noGrp="1" noChangeArrowheads="1"/>
          </p:cNvSpPr>
          <p:nvPr>
            <p:ph type="body" sz="quarter" idx="10"/>
          </p:nvPr>
        </p:nvSpPr>
        <p:spPr>
          <a:xfrm>
            <a:off x="381000" y="1086525"/>
            <a:ext cx="8382000" cy="5226046"/>
          </a:xfrm>
        </p:spPr>
        <p:txBody>
          <a:bodyPr/>
          <a:lstStyle/>
          <a:p>
            <a:pPr marL="0" indent="0">
              <a:buNone/>
            </a:pPr>
            <a:r>
              <a:rPr lang="en-US" sz="2400" dirty="0" smtClean="0"/>
              <a:t>WVHA v2.1 (available now!)</a:t>
            </a:r>
          </a:p>
          <a:p>
            <a:pPr marL="349250" indent="-349250"/>
            <a:r>
              <a:rPr lang="en-US" sz="2000" dirty="0" smtClean="0"/>
              <a:t>Scalable to larger networks</a:t>
            </a:r>
          </a:p>
          <a:p>
            <a:pPr marL="685800" lvl="1" indent="-336550"/>
            <a:r>
              <a:rPr lang="en-US" sz="2000" dirty="0" smtClean="0"/>
              <a:t>Up to 25,000 PCs per domain/workgroup in every scan</a:t>
            </a:r>
          </a:p>
          <a:p>
            <a:pPr marL="685800" lvl="1" indent="-336550"/>
            <a:r>
              <a:rPr lang="en-US" sz="2000" dirty="0" smtClean="0"/>
              <a:t>Multiple scans can be done to assess larger networks with</a:t>
            </a:r>
            <a:br>
              <a:rPr lang="en-US" sz="2000" dirty="0" smtClean="0"/>
            </a:br>
            <a:r>
              <a:rPr lang="en-US" sz="2000" dirty="0" smtClean="0"/>
              <a:t>more than 25,000 PCs</a:t>
            </a:r>
          </a:p>
          <a:p>
            <a:pPr marL="349250" indent="-349250"/>
            <a:r>
              <a:rPr lang="en-US" sz="2000" dirty="0" smtClean="0"/>
              <a:t>Capable to target select number of computers</a:t>
            </a:r>
          </a:p>
          <a:p>
            <a:pPr marL="685800" lvl="1" indent="-336550"/>
            <a:r>
              <a:rPr lang="en-US" sz="2000" dirty="0" smtClean="0"/>
              <a:t>OU-targeting within Active Directory</a:t>
            </a:r>
          </a:p>
          <a:p>
            <a:pPr marL="685800" lvl="1" indent="-336550"/>
            <a:r>
              <a:rPr lang="en-US" sz="2000" dirty="0" smtClean="0"/>
              <a:t>Flat-File Import of Computer Names</a:t>
            </a:r>
          </a:p>
          <a:p>
            <a:pPr marL="685800" lvl="1" indent="-336550"/>
            <a:r>
              <a:rPr lang="en-US" sz="2000" dirty="0" smtClean="0"/>
              <a:t>IP range targeting</a:t>
            </a:r>
          </a:p>
          <a:p>
            <a:pPr marL="349250" indent="-349250"/>
            <a:r>
              <a:rPr lang="en-US" sz="2000" dirty="0" smtClean="0"/>
              <a:t>Ability to assess for 2007 Microsoft Office</a:t>
            </a:r>
          </a:p>
          <a:p>
            <a:pPr marL="349250" indent="-349250"/>
            <a:r>
              <a:rPr lang="en-US" sz="2000" dirty="0" smtClean="0"/>
              <a:t>Offer non-Windows computer discovery via SNMP</a:t>
            </a:r>
          </a:p>
          <a:p>
            <a:pPr marL="349250" indent="-349250"/>
            <a:r>
              <a:rPr lang="en-US" sz="2000" dirty="0" smtClean="0"/>
              <a:t>Localized to 6 new languages, readiness reports in</a:t>
            </a:r>
          </a:p>
          <a:p>
            <a:pPr marL="685800" lvl="1" indent="-336550"/>
            <a:r>
              <a:rPr lang="en-US" sz="2000" dirty="0" smtClean="0"/>
              <a:t>French, German, Japanese, Korean, Latin American Spanish,</a:t>
            </a:r>
            <a:br>
              <a:rPr lang="en-US" sz="2000" dirty="0" smtClean="0"/>
            </a:br>
            <a:r>
              <a:rPr lang="en-US" sz="2000" dirty="0" smtClean="0"/>
              <a:t>and Brazilian Portuguese</a:t>
            </a:r>
          </a:p>
          <a:p>
            <a:pPr marL="349250" indent="-349250"/>
            <a:r>
              <a:rPr lang="en-US" sz="2000" dirty="0" smtClean="0"/>
              <a:t>Download Windows Vista Hardware Assessment at</a:t>
            </a:r>
            <a:br>
              <a:rPr lang="en-US" sz="2000" dirty="0" smtClean="0"/>
            </a:br>
            <a:r>
              <a:rPr lang="en-US" sz="2000" dirty="0" smtClean="0">
                <a:hlinkClick r:id="rId4"/>
              </a:rPr>
              <a:t>http://www.microsoft.com/technet/wvha</a:t>
            </a:r>
            <a:r>
              <a:rPr lang="en-US" sz="2000" dirty="0" smtClean="0"/>
              <a:t> </a:t>
            </a:r>
            <a:endParaRPr lang="en-US" sz="2000" dirty="0"/>
          </a:p>
        </p:txBody>
      </p:sp>
    </p:spTree>
    <p:custDataLst>
      <p:tags r:id="rId1"/>
    </p:custData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bwMode="auto">
          <a:xfrm>
            <a:off x="381000" y="1420813"/>
            <a:ext cx="8382000" cy="2922587"/>
          </a:xfrm>
          <a:prstGeom prst="round2DiagRect">
            <a:avLst>
              <a:gd name="adj1" fmla="val 34879"/>
              <a:gd name="adj2" fmla="val 0"/>
            </a:avLst>
          </a:prstGeom>
          <a:gradFill flip="none" rotWithShape="1">
            <a:gsLst>
              <a:gs pos="25000">
                <a:schemeClr val="accent5">
                  <a:lumMod val="40000"/>
                  <a:lumOff val="60000"/>
                </a:schemeClr>
              </a:gs>
              <a:gs pos="50000">
                <a:schemeClr val="accent5"/>
              </a:gs>
              <a:gs pos="51000">
                <a:schemeClr val="accent5">
                  <a:lumMod val="40000"/>
                  <a:lumOff val="60000"/>
                </a:schemeClr>
              </a:gs>
              <a:gs pos="85000">
                <a:schemeClr val="accent5"/>
              </a:gs>
            </a:gsLst>
            <a:path path="circle">
              <a:fillToRect l="100000" t="100000"/>
            </a:path>
            <a:tileRect r="-100000" b="-100000"/>
          </a:gradFill>
          <a:ln>
            <a:noFill/>
            <a:headEnd type="none" w="med" len="med"/>
            <a:tailEnd type="none" w="med" len="med"/>
          </a:ln>
          <a:effectLst>
            <a:outerShdw blurRad="152400" dist="38100" dir="2700000" algn="tl" rotWithShape="0">
              <a:schemeClr val="accent5">
                <a:alpha val="30000"/>
              </a:schemeClr>
            </a:outerShdw>
          </a:effectLst>
          <a:scene3d>
            <a:camera prst="orthographicFront"/>
            <a:lightRig rig="contrasting" dir="t">
              <a:rot lat="0" lon="0" rev="5400000"/>
            </a:lightRig>
          </a:scene3d>
          <a:sp3d contourW="12700" prstMaterial="clear">
            <a:bevelT w="254000" h="127000"/>
            <a:bevelB w="254000" h="127000"/>
            <a:extrusionClr>
              <a:schemeClr val="accent5"/>
            </a:extrusionClr>
            <a:contourClr>
              <a:schemeClr val="accent5"/>
            </a:contourClr>
          </a:sp3d>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ts val="432"/>
              </a:spcBef>
              <a:spcAft>
                <a:spcPct val="0"/>
              </a:spcAft>
            </a:pPr>
            <a:endParaRPr lang="en-US" dirty="0" smtClean="0">
              <a:solidFill>
                <a:srgbClr val="FFFFFF"/>
              </a:solidFill>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lang="en-US" dirty="0" smtClean="0"/>
              <a:t>Scenario 2</a:t>
            </a:r>
            <a:endParaRPr lang="en-US" dirty="0"/>
          </a:p>
        </p:txBody>
      </p:sp>
      <p:sp>
        <p:nvSpPr>
          <p:cNvPr id="4" name="Subtitle 3"/>
          <p:cNvSpPr>
            <a:spLocks noGrp="1"/>
          </p:cNvSpPr>
          <p:nvPr>
            <p:ph type="body" sz="quarter" idx="10"/>
          </p:nvPr>
        </p:nvSpPr>
        <p:spPr>
          <a:xfrm>
            <a:off x="730250" y="1909476"/>
            <a:ext cx="7727950" cy="886397"/>
          </a:xfrm>
        </p:spPr>
        <p:txBody>
          <a:bodyPr/>
          <a:lstStyle/>
          <a:p>
            <a:pPr marL="0" indent="0">
              <a:buNone/>
            </a:pPr>
            <a:r>
              <a:rPr lang="en-US" dirty="0" smtClean="0"/>
              <a:t>Customer interested in desktop</a:t>
            </a:r>
            <a:br>
              <a:rPr lang="en-US" dirty="0" smtClean="0"/>
            </a:br>
            <a:r>
              <a:rPr lang="en-US" dirty="0" smtClean="0"/>
              <a:t>deployment planning services.</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Microsoft Deployment</a:t>
            </a:r>
            <a:endParaRPr lang="en-US" dirty="0"/>
          </a:p>
        </p:txBody>
      </p:sp>
      <p:pic>
        <p:nvPicPr>
          <p:cNvPr id="2052" name="Picture 4" descr="\\server2\ftp_root\clients\White_Whale\6-00563_AnahCameron\Art\DEG\bdd2007rosetta2.png"/>
          <p:cNvPicPr>
            <a:picLocks noChangeAspect="1" noChangeArrowheads="1"/>
          </p:cNvPicPr>
          <p:nvPr/>
        </p:nvPicPr>
        <p:blipFill>
          <a:blip r:embed="rId4"/>
          <a:srcRect/>
          <a:stretch>
            <a:fillRect/>
          </a:stretch>
        </p:blipFill>
        <p:spPr bwMode="auto">
          <a:xfrm>
            <a:off x="1477832" y="1370844"/>
            <a:ext cx="6188336" cy="5256969"/>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4795283" y="1255178"/>
            <a:ext cx="1448795" cy="286232"/>
          </a:xfrm>
          <a:prstGeom prst="rect">
            <a:avLst/>
          </a:prstGeom>
          <a:noFill/>
        </p:spPr>
        <p:txBody>
          <a:bodyPr wrap="none" rtlCol="0">
            <a:spAutoFit/>
          </a:bodyPr>
          <a:lstStyle/>
          <a:p>
            <a:pPr algn="ctr">
              <a:lnSpc>
                <a:spcPct val="90000"/>
              </a:lnSpc>
            </a:pPr>
            <a:r>
              <a:rPr lang="en-US" sz="1400" dirty="0" smtClean="0">
                <a:solidFill>
                  <a:schemeClr val="accent1"/>
                </a:solidFill>
              </a:rPr>
              <a:t>Testing Process</a:t>
            </a:r>
            <a:endParaRPr lang="en-US" sz="1400" dirty="0">
              <a:solidFill>
                <a:schemeClr val="accent1"/>
              </a:solidFill>
            </a:endParaRPr>
          </a:p>
        </p:txBody>
      </p:sp>
      <p:sp>
        <p:nvSpPr>
          <p:cNvPr id="9" name="TextBox 8"/>
          <p:cNvSpPr txBox="1"/>
          <p:nvPr/>
        </p:nvSpPr>
        <p:spPr>
          <a:xfrm>
            <a:off x="6687878" y="1905000"/>
            <a:ext cx="1235466" cy="480131"/>
          </a:xfrm>
          <a:prstGeom prst="rect">
            <a:avLst/>
          </a:prstGeom>
          <a:noFill/>
        </p:spPr>
        <p:txBody>
          <a:bodyPr wrap="none" rtlCol="0">
            <a:spAutoFit/>
          </a:bodyPr>
          <a:lstStyle/>
          <a:p>
            <a:pPr algn="ctr">
              <a:lnSpc>
                <a:spcPct val="90000"/>
              </a:lnSpc>
            </a:pPr>
            <a:r>
              <a:rPr lang="en-US" sz="1400" dirty="0" smtClean="0">
                <a:solidFill>
                  <a:schemeClr val="accent1"/>
                </a:solidFill>
              </a:rPr>
              <a:t>Infrastructure</a:t>
            </a:r>
            <a:br>
              <a:rPr lang="en-US" sz="1400" dirty="0" smtClean="0">
                <a:solidFill>
                  <a:schemeClr val="accent1"/>
                </a:solidFill>
              </a:rPr>
            </a:br>
            <a:r>
              <a:rPr lang="en-US" sz="1400" dirty="0" smtClean="0">
                <a:solidFill>
                  <a:schemeClr val="accent1"/>
                </a:solidFill>
              </a:rPr>
              <a:t>Remediation</a:t>
            </a:r>
            <a:endParaRPr lang="en-US" sz="1400" dirty="0">
              <a:solidFill>
                <a:schemeClr val="accent1"/>
              </a:solidFill>
            </a:endParaRPr>
          </a:p>
        </p:txBody>
      </p:sp>
      <p:sp>
        <p:nvSpPr>
          <p:cNvPr id="10" name="TextBox 9"/>
          <p:cNvSpPr txBox="1"/>
          <p:nvPr/>
        </p:nvSpPr>
        <p:spPr>
          <a:xfrm>
            <a:off x="7559945" y="3264194"/>
            <a:ext cx="1140056" cy="480131"/>
          </a:xfrm>
          <a:prstGeom prst="rect">
            <a:avLst/>
          </a:prstGeom>
          <a:noFill/>
        </p:spPr>
        <p:txBody>
          <a:bodyPr wrap="none" rtlCol="0">
            <a:spAutoFit/>
          </a:bodyPr>
          <a:lstStyle/>
          <a:p>
            <a:pPr algn="ctr">
              <a:lnSpc>
                <a:spcPct val="90000"/>
              </a:lnSpc>
            </a:pPr>
            <a:r>
              <a:rPr lang="en-US" sz="1400" dirty="0" smtClean="0">
                <a:solidFill>
                  <a:schemeClr val="accent1"/>
                </a:solidFill>
              </a:rPr>
              <a:t>Image </a:t>
            </a:r>
            <a:br>
              <a:rPr lang="en-US" sz="1400" dirty="0" smtClean="0">
                <a:solidFill>
                  <a:schemeClr val="accent1"/>
                </a:solidFill>
              </a:rPr>
            </a:br>
            <a:r>
              <a:rPr lang="en-US" sz="1400" dirty="0" smtClean="0">
                <a:solidFill>
                  <a:schemeClr val="accent1"/>
                </a:solidFill>
              </a:rPr>
              <a:t>Engineering</a:t>
            </a:r>
            <a:endParaRPr lang="en-US" sz="1400" dirty="0">
              <a:solidFill>
                <a:schemeClr val="accent1"/>
              </a:solidFill>
            </a:endParaRPr>
          </a:p>
        </p:txBody>
      </p:sp>
      <p:sp>
        <p:nvSpPr>
          <p:cNvPr id="11" name="TextBox 10"/>
          <p:cNvSpPr txBox="1"/>
          <p:nvPr/>
        </p:nvSpPr>
        <p:spPr>
          <a:xfrm>
            <a:off x="7166536" y="4922874"/>
            <a:ext cx="1237839" cy="480131"/>
          </a:xfrm>
          <a:prstGeom prst="rect">
            <a:avLst/>
          </a:prstGeom>
          <a:noFill/>
        </p:spPr>
        <p:txBody>
          <a:bodyPr wrap="none" rtlCol="0">
            <a:spAutoFit/>
          </a:bodyPr>
          <a:lstStyle/>
          <a:p>
            <a:pPr algn="ctr">
              <a:lnSpc>
                <a:spcPct val="90000"/>
              </a:lnSpc>
            </a:pPr>
            <a:r>
              <a:rPr lang="en-US" sz="1400" dirty="0" smtClean="0">
                <a:solidFill>
                  <a:schemeClr val="accent1"/>
                </a:solidFill>
              </a:rPr>
              <a:t>Application</a:t>
            </a:r>
            <a:br>
              <a:rPr lang="en-US" sz="1400" dirty="0" smtClean="0">
                <a:solidFill>
                  <a:schemeClr val="accent1"/>
                </a:solidFill>
              </a:rPr>
            </a:br>
            <a:r>
              <a:rPr lang="en-US" sz="1400" dirty="0" smtClean="0">
                <a:solidFill>
                  <a:schemeClr val="accent1"/>
                </a:solidFill>
              </a:rPr>
              <a:t>Management</a:t>
            </a:r>
            <a:endParaRPr lang="en-US" sz="1400" dirty="0">
              <a:solidFill>
                <a:schemeClr val="accent1"/>
              </a:solidFill>
            </a:endParaRPr>
          </a:p>
        </p:txBody>
      </p:sp>
      <p:sp>
        <p:nvSpPr>
          <p:cNvPr id="12" name="TextBox 11"/>
          <p:cNvSpPr txBox="1"/>
          <p:nvPr/>
        </p:nvSpPr>
        <p:spPr>
          <a:xfrm>
            <a:off x="5954424" y="6147682"/>
            <a:ext cx="920445" cy="286232"/>
          </a:xfrm>
          <a:prstGeom prst="rect">
            <a:avLst/>
          </a:prstGeom>
          <a:noFill/>
        </p:spPr>
        <p:txBody>
          <a:bodyPr wrap="none" rtlCol="0">
            <a:spAutoFit/>
          </a:bodyPr>
          <a:lstStyle/>
          <a:p>
            <a:pPr algn="ctr">
              <a:lnSpc>
                <a:spcPct val="90000"/>
              </a:lnSpc>
            </a:pPr>
            <a:r>
              <a:rPr lang="en-US" sz="1400" dirty="0" smtClean="0">
                <a:solidFill>
                  <a:schemeClr val="accent1"/>
                </a:solidFill>
              </a:rPr>
              <a:t>Migration</a:t>
            </a:r>
            <a:endParaRPr lang="en-US" sz="1400" dirty="0">
              <a:solidFill>
                <a:schemeClr val="accent1"/>
              </a:solidFill>
            </a:endParaRPr>
          </a:p>
        </p:txBody>
      </p:sp>
      <p:sp>
        <p:nvSpPr>
          <p:cNvPr id="13" name="TextBox 12"/>
          <p:cNvSpPr txBox="1"/>
          <p:nvPr/>
        </p:nvSpPr>
        <p:spPr>
          <a:xfrm>
            <a:off x="2211764" y="6147682"/>
            <a:ext cx="1144865" cy="480131"/>
          </a:xfrm>
          <a:prstGeom prst="rect">
            <a:avLst/>
          </a:prstGeom>
          <a:noFill/>
        </p:spPr>
        <p:txBody>
          <a:bodyPr wrap="none" rtlCol="0">
            <a:spAutoFit/>
          </a:bodyPr>
          <a:lstStyle/>
          <a:p>
            <a:pPr algn="ctr">
              <a:lnSpc>
                <a:spcPct val="90000"/>
              </a:lnSpc>
            </a:pPr>
            <a:r>
              <a:rPr lang="en-US" sz="1400" dirty="0" smtClean="0">
                <a:solidFill>
                  <a:schemeClr val="accent1"/>
                </a:solidFill>
              </a:rPr>
              <a:t>Office</a:t>
            </a:r>
            <a:br>
              <a:rPr lang="en-US" sz="1400" dirty="0" smtClean="0">
                <a:solidFill>
                  <a:schemeClr val="accent1"/>
                </a:solidFill>
              </a:rPr>
            </a:br>
            <a:r>
              <a:rPr lang="en-US" sz="1400" dirty="0" smtClean="0">
                <a:solidFill>
                  <a:schemeClr val="accent1"/>
                </a:solidFill>
              </a:rPr>
              <a:t>Deployment</a:t>
            </a:r>
            <a:endParaRPr lang="en-US" sz="1400" dirty="0">
              <a:solidFill>
                <a:schemeClr val="accent1"/>
              </a:solidFill>
            </a:endParaRPr>
          </a:p>
        </p:txBody>
      </p:sp>
      <p:sp>
        <p:nvSpPr>
          <p:cNvPr id="14" name="TextBox 13"/>
          <p:cNvSpPr txBox="1"/>
          <p:nvPr/>
        </p:nvSpPr>
        <p:spPr>
          <a:xfrm>
            <a:off x="553085" y="5059432"/>
            <a:ext cx="832279" cy="286232"/>
          </a:xfrm>
          <a:prstGeom prst="rect">
            <a:avLst/>
          </a:prstGeom>
          <a:noFill/>
        </p:spPr>
        <p:txBody>
          <a:bodyPr wrap="none" rtlCol="0">
            <a:spAutoFit/>
          </a:bodyPr>
          <a:lstStyle/>
          <a:p>
            <a:pPr algn="ctr">
              <a:lnSpc>
                <a:spcPct val="90000"/>
              </a:lnSpc>
            </a:pPr>
            <a:r>
              <a:rPr lang="en-US" sz="1400" dirty="0" smtClean="0">
                <a:solidFill>
                  <a:schemeClr val="accent1"/>
                </a:solidFill>
              </a:rPr>
              <a:t>Security</a:t>
            </a:r>
            <a:endParaRPr lang="en-US" sz="1400" dirty="0">
              <a:solidFill>
                <a:schemeClr val="accent1"/>
              </a:solidFill>
            </a:endParaRPr>
          </a:p>
        </p:txBody>
      </p:sp>
      <p:sp>
        <p:nvSpPr>
          <p:cNvPr id="15" name="TextBox 14"/>
          <p:cNvSpPr txBox="1"/>
          <p:nvPr/>
        </p:nvSpPr>
        <p:spPr>
          <a:xfrm>
            <a:off x="443630" y="3209366"/>
            <a:ext cx="1144864" cy="480131"/>
          </a:xfrm>
          <a:prstGeom prst="rect">
            <a:avLst/>
          </a:prstGeom>
          <a:noFill/>
        </p:spPr>
        <p:txBody>
          <a:bodyPr wrap="none" rtlCol="0">
            <a:spAutoFit/>
          </a:bodyPr>
          <a:lstStyle/>
          <a:p>
            <a:pPr algn="ctr">
              <a:lnSpc>
                <a:spcPct val="90000"/>
              </a:lnSpc>
            </a:pPr>
            <a:r>
              <a:rPr lang="en-US" sz="1400" dirty="0" smtClean="0">
                <a:solidFill>
                  <a:schemeClr val="accent1"/>
                </a:solidFill>
              </a:rPr>
              <a:t>Deployment</a:t>
            </a:r>
            <a:br>
              <a:rPr lang="en-US" sz="1400" dirty="0" smtClean="0">
                <a:solidFill>
                  <a:schemeClr val="accent1"/>
                </a:solidFill>
              </a:rPr>
            </a:br>
            <a:r>
              <a:rPr lang="en-US" sz="1400" dirty="0" smtClean="0">
                <a:solidFill>
                  <a:schemeClr val="accent1"/>
                </a:solidFill>
              </a:rPr>
              <a:t>Process</a:t>
            </a:r>
            <a:endParaRPr lang="en-US" sz="1400" dirty="0">
              <a:solidFill>
                <a:schemeClr val="accent1"/>
              </a:solidFill>
            </a:endParaRPr>
          </a:p>
        </p:txBody>
      </p:sp>
      <p:sp>
        <p:nvSpPr>
          <p:cNvPr id="16" name="TextBox 15"/>
          <p:cNvSpPr txBox="1"/>
          <p:nvPr/>
        </p:nvSpPr>
        <p:spPr>
          <a:xfrm>
            <a:off x="1421704" y="1740090"/>
            <a:ext cx="1055096" cy="480131"/>
          </a:xfrm>
          <a:prstGeom prst="rect">
            <a:avLst/>
          </a:prstGeom>
          <a:noFill/>
        </p:spPr>
        <p:txBody>
          <a:bodyPr wrap="none" rtlCol="0">
            <a:spAutoFit/>
          </a:bodyPr>
          <a:lstStyle/>
          <a:p>
            <a:pPr algn="ctr">
              <a:lnSpc>
                <a:spcPct val="90000"/>
              </a:lnSpc>
            </a:pPr>
            <a:r>
              <a:rPr lang="en-US" sz="1400" dirty="0" smtClean="0">
                <a:solidFill>
                  <a:schemeClr val="accent1"/>
                </a:solidFill>
              </a:rPr>
              <a:t>Operations</a:t>
            </a:r>
            <a:br>
              <a:rPr lang="en-US" sz="1400" dirty="0" smtClean="0">
                <a:solidFill>
                  <a:schemeClr val="accent1"/>
                </a:solidFill>
              </a:rPr>
            </a:br>
            <a:r>
              <a:rPr lang="en-US" sz="1400" dirty="0" smtClean="0">
                <a:solidFill>
                  <a:schemeClr val="accent1"/>
                </a:solidFill>
              </a:rPr>
              <a:t>Readiness</a:t>
            </a:r>
            <a:endParaRPr lang="en-US" sz="1400" dirty="0">
              <a:solidFill>
                <a:schemeClr val="accent1"/>
              </a:solidFill>
            </a:endParaRPr>
          </a:p>
        </p:txBody>
      </p:sp>
      <p:sp>
        <p:nvSpPr>
          <p:cNvPr id="17" name="TextBox 16"/>
          <p:cNvSpPr txBox="1"/>
          <p:nvPr/>
        </p:nvSpPr>
        <p:spPr>
          <a:xfrm>
            <a:off x="5466756" y="2882925"/>
            <a:ext cx="1437574" cy="674031"/>
          </a:xfrm>
          <a:prstGeom prst="rect">
            <a:avLst/>
          </a:prstGeom>
          <a:noFill/>
        </p:spPr>
        <p:txBody>
          <a:bodyPr wrap="none" rtlCol="0">
            <a:spAutoFit/>
          </a:bodyPr>
          <a:lstStyle/>
          <a:p>
            <a:pPr algn="ctr">
              <a:lnSpc>
                <a:spcPct val="90000"/>
              </a:lnSpc>
            </a:pPr>
            <a:r>
              <a:rPr lang="en-US" sz="1400" dirty="0" smtClean="0">
                <a:solidFill>
                  <a:schemeClr val="accent1"/>
                </a:solidFill>
              </a:rPr>
              <a:t>Project</a:t>
            </a:r>
            <a:br>
              <a:rPr lang="en-US" sz="1400" dirty="0" smtClean="0">
                <a:solidFill>
                  <a:schemeClr val="accent1"/>
                </a:solidFill>
              </a:rPr>
            </a:br>
            <a:r>
              <a:rPr lang="en-US" sz="1400" dirty="0" smtClean="0">
                <a:solidFill>
                  <a:schemeClr val="accent1"/>
                </a:solidFill>
              </a:rPr>
              <a:t>Process and</a:t>
            </a:r>
            <a:br>
              <a:rPr lang="en-US" sz="1400" dirty="0" smtClean="0">
                <a:solidFill>
                  <a:schemeClr val="accent1"/>
                </a:solidFill>
              </a:rPr>
            </a:br>
            <a:r>
              <a:rPr lang="en-US" sz="1400" dirty="0" smtClean="0">
                <a:solidFill>
                  <a:schemeClr val="accent1"/>
                </a:solidFill>
              </a:rPr>
              <a:t>Team Guidance</a:t>
            </a:r>
            <a:endParaRPr lang="en-US" sz="1400" dirty="0">
              <a:solidFill>
                <a:schemeClr val="accent1"/>
              </a:solidFill>
            </a:endParaRPr>
          </a:p>
        </p:txBody>
      </p:sp>
      <p:sp>
        <p:nvSpPr>
          <p:cNvPr id="18" name="TextBox 17"/>
          <p:cNvSpPr txBox="1"/>
          <p:nvPr/>
        </p:nvSpPr>
        <p:spPr>
          <a:xfrm>
            <a:off x="2324632" y="4006384"/>
            <a:ext cx="1380506" cy="674031"/>
          </a:xfrm>
          <a:prstGeom prst="rect">
            <a:avLst/>
          </a:prstGeom>
          <a:noFill/>
        </p:spPr>
        <p:txBody>
          <a:bodyPr wrap="none" rtlCol="0">
            <a:spAutoFit/>
          </a:bodyPr>
          <a:lstStyle/>
          <a:p>
            <a:pPr algn="ctr">
              <a:lnSpc>
                <a:spcPct val="90000"/>
              </a:lnSpc>
            </a:pPr>
            <a:r>
              <a:rPr lang="en-US" sz="1400" dirty="0" smtClean="0">
                <a:solidFill>
                  <a:schemeClr val="accent1"/>
                </a:solidFill>
              </a:rPr>
              <a:t>Business Case</a:t>
            </a:r>
            <a:br>
              <a:rPr lang="en-US" sz="1400" dirty="0" smtClean="0">
                <a:solidFill>
                  <a:schemeClr val="accent1"/>
                </a:solidFill>
              </a:rPr>
            </a:br>
            <a:r>
              <a:rPr lang="en-US" sz="1400" dirty="0" smtClean="0">
                <a:solidFill>
                  <a:schemeClr val="accent1"/>
                </a:solidFill>
              </a:rPr>
              <a:t>for Microsoft </a:t>
            </a:r>
            <a:br>
              <a:rPr lang="en-US" sz="1400" dirty="0" smtClean="0">
                <a:solidFill>
                  <a:schemeClr val="accent1"/>
                </a:solidFill>
              </a:rPr>
            </a:br>
            <a:r>
              <a:rPr lang="en-US" sz="1400" dirty="0" smtClean="0">
                <a:solidFill>
                  <a:schemeClr val="accent1"/>
                </a:solidFill>
              </a:rPr>
              <a:t>Deployment</a:t>
            </a:r>
            <a:endParaRPr lang="en-US" sz="1400" dirty="0">
              <a:solidFill>
                <a:schemeClr val="accent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230188"/>
            <a:ext cx="8382000" cy="1218795"/>
          </a:xfrm>
        </p:spPr>
        <p:txBody>
          <a:bodyPr/>
          <a:lstStyle/>
          <a:p>
            <a:r>
              <a:rPr lang="en-US" sz="4000" dirty="0" smtClean="0"/>
              <a:t>What Is The Microsoft</a:t>
            </a:r>
            <a:br>
              <a:rPr lang="en-US" sz="4000" dirty="0" smtClean="0"/>
            </a:br>
            <a:r>
              <a:rPr lang="en-US" sz="4000" dirty="0" smtClean="0"/>
              <a:t>Deployment Solution Accelerator?</a:t>
            </a:r>
          </a:p>
        </p:txBody>
      </p:sp>
      <p:sp>
        <p:nvSpPr>
          <p:cNvPr id="15363" name="Text Placeholder 2"/>
          <p:cNvSpPr>
            <a:spLocks noGrp="1"/>
          </p:cNvSpPr>
          <p:nvPr>
            <p:ph type="body" sz="quarter" idx="10"/>
          </p:nvPr>
        </p:nvSpPr>
        <p:spPr>
          <a:xfrm>
            <a:off x="381000" y="1905000"/>
            <a:ext cx="8382000" cy="3397853"/>
          </a:xfrm>
        </p:spPr>
        <p:txBody>
          <a:bodyPr/>
          <a:lstStyle/>
          <a:p>
            <a:r>
              <a:rPr lang="en-US" dirty="0" smtClean="0"/>
              <a:t>End-to-end guidance, best practices, and tools for efficient planning, building, and deploying Windows and Microsoft Office</a:t>
            </a:r>
          </a:p>
          <a:p>
            <a:r>
              <a:rPr lang="en-US" dirty="0" smtClean="0"/>
              <a:t>Based on real-world experience and industry best practices</a:t>
            </a:r>
          </a:p>
          <a:p>
            <a:r>
              <a:rPr lang="en-US" dirty="0" smtClean="0"/>
              <a:t>Increase automation</a:t>
            </a:r>
          </a:p>
          <a:p>
            <a:r>
              <a:rPr lang="en-US" dirty="0" smtClean="0"/>
              <a:t>Decrease costs</a:t>
            </a:r>
          </a:p>
        </p:txBody>
      </p:sp>
      <p:pic>
        <p:nvPicPr>
          <p:cNvPr id="15364" name="Rectangle 18432"/>
          <p:cNvPicPr>
            <a:picLocks noChangeAspect="1" noChangeArrowheads="1"/>
          </p:cNvPicPr>
          <p:nvPr/>
        </p:nvPicPr>
        <p:blipFill>
          <a:blip r:embed="rId3"/>
          <a:srcRect/>
          <a:stretch>
            <a:fillRect/>
          </a:stretch>
        </p:blipFill>
        <p:spPr bwMode="ltGray">
          <a:xfrm>
            <a:off x="4743450" y="3734072"/>
            <a:ext cx="4400550" cy="3322638"/>
          </a:xfrm>
          <a:prstGeom prst="rect">
            <a:avLst/>
          </a:prstGeom>
          <a:noFill/>
          <a:ln w="9525">
            <a:noFill/>
            <a:miter lim="800000"/>
            <a:headEnd/>
            <a:tailEnd/>
          </a:ln>
        </p:spPr>
      </p:pic>
      <p:sp>
        <p:nvSpPr>
          <p:cNvPr id="5" name="TextBox 4"/>
          <p:cNvSpPr txBox="1">
            <a:spLocks noChangeArrowheads="1"/>
          </p:cNvSpPr>
          <p:nvPr/>
        </p:nvSpPr>
        <p:spPr bwMode="auto">
          <a:xfrm>
            <a:off x="5822119" y="4310486"/>
            <a:ext cx="1679575" cy="369322"/>
          </a:xfrm>
          <a:prstGeom prst="rect">
            <a:avLst/>
          </a:prstGeom>
          <a:noFill/>
          <a:ln w="12700" cap="flat" cmpd="sng" algn="ctr">
            <a:noFill/>
            <a:prstDash val="solid"/>
            <a:miter lim="800000"/>
            <a:headEnd type="none" w="med" len="med"/>
            <a:tailEnd type="none" w="med" len="med"/>
          </a:ln>
          <a:effectLst/>
        </p:spPr>
        <p:txBody>
          <a:bodyPr lIns="91428" tIns="45715" rIns="91428" bIns="45715">
            <a:spAutoFit/>
          </a:bodyPr>
          <a:lstStyle/>
          <a:p>
            <a:pPr>
              <a:lnSpc>
                <a:spcPct val="90000"/>
              </a:lnSpc>
              <a:buClr>
                <a:schemeClr val="tx2"/>
              </a:buClr>
              <a:buSzPct val="95000"/>
              <a:buFont typeface="Wingdings" pitchFamily="2" charset="2"/>
              <a:buNone/>
              <a:defRPr/>
            </a:pPr>
            <a:r>
              <a:rPr lang="en-US" sz="1000" b="1" dirty="0">
                <a:solidFill>
                  <a:schemeClr val="accent1"/>
                </a:solidFill>
              </a:rPr>
              <a:t>Manual Deployment </a:t>
            </a:r>
            <a:endParaRPr lang="en-US" sz="3200" dirty="0">
              <a:solidFill>
                <a:schemeClr val="accent1"/>
              </a:solidFill>
            </a:endParaRPr>
          </a:p>
          <a:p>
            <a:pPr>
              <a:lnSpc>
                <a:spcPct val="90000"/>
              </a:lnSpc>
              <a:buClr>
                <a:schemeClr val="tx2"/>
              </a:buClr>
              <a:buSzPct val="95000"/>
              <a:buFont typeface="Wingdings" pitchFamily="2" charset="2"/>
              <a:buNone/>
              <a:defRPr/>
            </a:pPr>
            <a:r>
              <a:rPr lang="en-US" sz="1000" b="1" dirty="0">
                <a:solidFill>
                  <a:schemeClr val="accent1"/>
                </a:solidFill>
              </a:rPr>
              <a:t>$</a:t>
            </a:r>
            <a:r>
              <a:rPr lang="en-US" sz="1000" b="1" dirty="0" smtClean="0">
                <a:solidFill>
                  <a:schemeClr val="accent1"/>
                </a:solidFill>
              </a:rPr>
              <a:t>500–$1000 </a:t>
            </a:r>
            <a:r>
              <a:rPr lang="en-US" sz="1000" b="1" dirty="0">
                <a:solidFill>
                  <a:schemeClr val="accent1"/>
                </a:solidFill>
              </a:rPr>
              <a:t>per PC </a:t>
            </a:r>
          </a:p>
        </p:txBody>
      </p:sp>
      <p:sp>
        <p:nvSpPr>
          <p:cNvPr id="6" name="TextBox 5"/>
          <p:cNvSpPr txBox="1">
            <a:spLocks noChangeArrowheads="1"/>
          </p:cNvSpPr>
          <p:nvPr/>
        </p:nvSpPr>
        <p:spPr bwMode="auto">
          <a:xfrm>
            <a:off x="6275388" y="4999310"/>
            <a:ext cx="1238250" cy="369322"/>
          </a:xfrm>
          <a:prstGeom prst="rect">
            <a:avLst/>
          </a:prstGeom>
          <a:noFill/>
          <a:ln w="12700" cap="flat" cmpd="sng" algn="ctr">
            <a:noFill/>
            <a:prstDash val="solid"/>
            <a:miter lim="800000"/>
            <a:headEnd type="none" w="med" len="med"/>
            <a:tailEnd type="none" w="med" len="med"/>
          </a:ln>
          <a:effectLst/>
        </p:spPr>
        <p:txBody>
          <a:bodyPr lIns="91428" tIns="45715" rIns="91428" bIns="45715">
            <a:spAutoFit/>
          </a:bodyPr>
          <a:lstStyle/>
          <a:p>
            <a:pPr>
              <a:lnSpc>
                <a:spcPct val="90000"/>
              </a:lnSpc>
              <a:buClr>
                <a:schemeClr val="tx2"/>
              </a:buClr>
              <a:buSzPct val="95000"/>
              <a:buFont typeface="Wingdings" pitchFamily="2" charset="2"/>
              <a:buNone/>
              <a:defRPr/>
            </a:pPr>
            <a:r>
              <a:rPr lang="en-US" sz="1000" b="1" dirty="0">
                <a:solidFill>
                  <a:schemeClr val="accent1"/>
                </a:solidFill>
              </a:rPr>
              <a:t>Light Touch </a:t>
            </a:r>
            <a:endParaRPr lang="en-US" sz="3200" dirty="0">
              <a:solidFill>
                <a:schemeClr val="accent1"/>
              </a:solidFill>
            </a:endParaRPr>
          </a:p>
          <a:p>
            <a:pPr>
              <a:lnSpc>
                <a:spcPct val="90000"/>
              </a:lnSpc>
              <a:buClr>
                <a:schemeClr val="tx2"/>
              </a:buClr>
              <a:buSzPct val="95000"/>
              <a:buFont typeface="Wingdings" pitchFamily="2" charset="2"/>
              <a:buNone/>
              <a:defRPr/>
            </a:pPr>
            <a:r>
              <a:rPr lang="en-US" sz="1000" b="1" dirty="0">
                <a:solidFill>
                  <a:schemeClr val="accent1"/>
                </a:solidFill>
              </a:rPr>
              <a:t>~ $350 per PC</a:t>
            </a:r>
          </a:p>
        </p:txBody>
      </p:sp>
      <p:sp>
        <p:nvSpPr>
          <p:cNvPr id="7" name="TextBox 6"/>
          <p:cNvSpPr txBox="1">
            <a:spLocks noChangeArrowheads="1"/>
          </p:cNvSpPr>
          <p:nvPr/>
        </p:nvSpPr>
        <p:spPr bwMode="auto">
          <a:xfrm>
            <a:off x="7193683" y="5605737"/>
            <a:ext cx="1098547" cy="507821"/>
          </a:xfrm>
          <a:prstGeom prst="rect">
            <a:avLst/>
          </a:prstGeom>
          <a:noFill/>
          <a:ln w="12700" cap="flat" cmpd="sng" algn="ctr">
            <a:noFill/>
            <a:prstDash val="solid"/>
            <a:miter lim="800000"/>
            <a:headEnd type="none" w="med" len="med"/>
            <a:tailEnd type="none" w="med" len="med"/>
          </a:ln>
          <a:effectLst/>
        </p:spPr>
        <p:txBody>
          <a:bodyPr wrap="square" lIns="91428" tIns="45715" rIns="91428" bIns="45715">
            <a:spAutoFit/>
          </a:bodyPr>
          <a:lstStyle/>
          <a:p>
            <a:pPr>
              <a:lnSpc>
                <a:spcPct val="90000"/>
              </a:lnSpc>
              <a:buClr>
                <a:schemeClr val="tx2"/>
              </a:buClr>
              <a:buSzPct val="95000"/>
              <a:buFont typeface="Wingdings" pitchFamily="2" charset="2"/>
              <a:buNone/>
              <a:defRPr/>
            </a:pPr>
            <a:r>
              <a:rPr lang="en-US" sz="1000" b="1" dirty="0">
                <a:solidFill>
                  <a:schemeClr val="accent1"/>
                </a:solidFill>
              </a:rPr>
              <a:t>Zero Touch </a:t>
            </a:r>
            <a:br>
              <a:rPr lang="en-US" sz="1000" b="1" dirty="0">
                <a:solidFill>
                  <a:schemeClr val="accent1"/>
                </a:solidFill>
              </a:rPr>
            </a:br>
            <a:r>
              <a:rPr lang="en-US" sz="1000" b="1" dirty="0">
                <a:solidFill>
                  <a:schemeClr val="accent1"/>
                </a:solidFill>
              </a:rPr>
              <a:t>Less than </a:t>
            </a:r>
            <a:r>
              <a:rPr lang="en-US" sz="1000" b="1" dirty="0" smtClean="0">
                <a:solidFill>
                  <a:schemeClr val="accent1"/>
                </a:solidFill>
              </a:rPr>
              <a:t/>
            </a:r>
            <a:br>
              <a:rPr lang="en-US" sz="1000" b="1" dirty="0" smtClean="0">
                <a:solidFill>
                  <a:schemeClr val="accent1"/>
                </a:solidFill>
              </a:rPr>
            </a:br>
            <a:r>
              <a:rPr lang="en-US" sz="1000" b="1" dirty="0" smtClean="0">
                <a:solidFill>
                  <a:schemeClr val="accent1"/>
                </a:solidFill>
              </a:rPr>
              <a:t>$</a:t>
            </a:r>
            <a:r>
              <a:rPr lang="en-US" sz="1000" b="1" dirty="0">
                <a:solidFill>
                  <a:schemeClr val="accent1"/>
                </a:solidFill>
              </a:rPr>
              <a:t>100 per PC</a:t>
            </a:r>
            <a:endParaRPr lang="en-US" sz="3200" dirty="0">
              <a:solidFill>
                <a:schemeClr val="accent1"/>
              </a:solidFill>
            </a:endParaRPr>
          </a:p>
        </p:txBody>
      </p:sp>
      <p:pic>
        <p:nvPicPr>
          <p:cNvPr id="15368" name="Rectangle 18436"/>
          <p:cNvPicPr>
            <a:picLocks noChangeAspect="1" noChangeArrowheads="1"/>
          </p:cNvPicPr>
          <p:nvPr/>
        </p:nvPicPr>
        <p:blipFill>
          <a:blip r:embed="rId4"/>
          <a:srcRect/>
          <a:stretch>
            <a:fillRect/>
          </a:stretch>
        </p:blipFill>
        <p:spPr bwMode="auto">
          <a:xfrm rot="7199484">
            <a:off x="5481638" y="4069034"/>
            <a:ext cx="1797050" cy="29876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30188"/>
            <a:ext cx="8382000" cy="1163395"/>
          </a:xfrm>
        </p:spPr>
        <p:txBody>
          <a:bodyPr/>
          <a:lstStyle/>
          <a:p>
            <a:r>
              <a:rPr lang="en-US" dirty="0" smtClean="0"/>
              <a:t>Microsoft Deployment</a:t>
            </a:r>
            <a:br>
              <a:rPr lang="en-US" dirty="0" smtClean="0"/>
            </a:br>
            <a:r>
              <a:rPr lang="en-US" sz="3600" dirty="0" smtClean="0">
                <a:solidFill>
                  <a:schemeClr val="accent1"/>
                </a:solidFill>
              </a:rPr>
              <a:t>The tools</a:t>
            </a:r>
            <a:endParaRPr lang="en-US" dirty="0">
              <a:solidFill>
                <a:schemeClr val="accent1"/>
              </a:solidFill>
            </a:endParaRPr>
          </a:p>
        </p:txBody>
      </p:sp>
      <p:sp>
        <p:nvSpPr>
          <p:cNvPr id="4" name="Text Placeholder 3"/>
          <p:cNvSpPr>
            <a:spLocks noGrp="1"/>
          </p:cNvSpPr>
          <p:nvPr>
            <p:ph idx="4294967295"/>
          </p:nvPr>
        </p:nvSpPr>
        <p:spPr bwMode="ltGray">
          <a:xfrm>
            <a:off x="332500" y="1420813"/>
            <a:ext cx="8382000" cy="5207000"/>
          </a:xfrm>
          <a:prstGeom prst="roundRect">
            <a:avLst>
              <a:gd name="adj" fmla="val 6179"/>
            </a:avLst>
          </a:prstGeom>
          <a:gradFill flip="none" rotWithShape="1">
            <a:gsLst>
              <a:gs pos="25000">
                <a:schemeClr val="accent5">
                  <a:lumMod val="40000"/>
                  <a:lumOff val="60000"/>
                </a:schemeClr>
              </a:gs>
              <a:gs pos="50000">
                <a:schemeClr val="accent5"/>
              </a:gs>
              <a:gs pos="51000">
                <a:schemeClr val="accent5">
                  <a:lumMod val="40000"/>
                  <a:lumOff val="60000"/>
                </a:schemeClr>
              </a:gs>
              <a:gs pos="85000">
                <a:schemeClr val="accent5"/>
              </a:gs>
            </a:gsLst>
            <a:path path="circle">
              <a:fillToRect l="100000" t="100000"/>
            </a:path>
            <a:tileRect r="-100000" b="-100000"/>
          </a:gradFill>
          <a:ln>
            <a:noFill/>
            <a:headEnd type="none" w="med" len="med"/>
            <a:tailEnd type="none" w="med" len="med"/>
          </a:ln>
          <a:effectLst>
            <a:outerShdw blurRad="152400" dist="38100" dir="2700000" algn="tl" rotWithShape="0">
              <a:schemeClr val="accent5">
                <a:alpha val="30000"/>
              </a:schemeClr>
            </a:outerShdw>
          </a:effectLst>
          <a:scene3d>
            <a:camera prst="orthographicFront"/>
            <a:lightRig rig="contrasting" dir="t">
              <a:rot lat="0" lon="0" rev="5400000"/>
            </a:lightRig>
          </a:scene3d>
          <a:sp3d contourW="12700" prstMaterial="clear">
            <a:bevelT w="254000" h="127000"/>
            <a:bevelB w="254000" h="127000"/>
            <a:extrusionClr>
              <a:schemeClr val="accent5"/>
            </a:extrusionClr>
            <a:contourClr>
              <a:schemeClr val="accent5"/>
            </a:contourClr>
          </a:sp3d>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noAutofit/>
          </a:bodyPr>
          <a:lstStyle/>
          <a:p>
            <a:pPr marL="0" indent="0" fontAlgn="base">
              <a:spcAft>
                <a:spcPct val="0"/>
              </a:spcAft>
              <a:buNone/>
            </a:pPr>
            <a:r>
              <a:rPr lang="en-US" sz="2800" dirty="0" smtClean="0">
                <a:solidFill>
                  <a:schemeClr val="accent1"/>
                </a:solidFill>
                <a:latin typeface="Trebuchet MS" pitchFamily="34" charset="0"/>
              </a:rPr>
              <a:t>Microsoft Deployment can help…</a:t>
            </a:r>
          </a:p>
          <a:p>
            <a:pPr marL="404813" indent="-404813" fontAlgn="base">
              <a:spcAft>
                <a:spcPct val="0"/>
              </a:spcAft>
            </a:pPr>
            <a:r>
              <a:rPr lang="en-US" sz="2400" dirty="0" smtClean="0">
                <a:solidFill>
                  <a:schemeClr val="accent1"/>
                </a:solidFill>
                <a:latin typeface="Trebuchet MS" pitchFamily="34" charset="0"/>
              </a:rPr>
              <a:t>Shows you how to use the new deployment tools together as part of an end-to-end deployment process</a:t>
            </a:r>
          </a:p>
          <a:p>
            <a:pPr marL="404813" indent="-404813" fontAlgn="base">
              <a:spcAft>
                <a:spcPct val="0"/>
              </a:spcAft>
            </a:pPr>
            <a:r>
              <a:rPr lang="en-US" sz="2400" dirty="0" smtClean="0">
                <a:solidFill>
                  <a:schemeClr val="accent1"/>
                </a:solidFill>
                <a:latin typeface="Trebuchet MS" pitchFamily="34" charset="0"/>
              </a:rPr>
              <a:t>Provides tools and scripts to increase automation </a:t>
            </a:r>
            <a:br>
              <a:rPr lang="en-US" sz="2400" dirty="0" smtClean="0">
                <a:solidFill>
                  <a:schemeClr val="accent1"/>
                </a:solidFill>
                <a:latin typeface="Trebuchet MS" pitchFamily="34" charset="0"/>
              </a:rPr>
            </a:br>
            <a:r>
              <a:rPr lang="en-US" sz="2400" dirty="0" smtClean="0">
                <a:solidFill>
                  <a:schemeClr val="accent1"/>
                </a:solidFill>
                <a:latin typeface="Trebuchet MS" pitchFamily="34" charset="0"/>
              </a:rPr>
              <a:t>and lower costs</a:t>
            </a:r>
          </a:p>
          <a:p>
            <a:pPr marL="404813" indent="-404813" fontAlgn="base">
              <a:spcAft>
                <a:spcPct val="0"/>
              </a:spcAft>
            </a:pPr>
            <a:r>
              <a:rPr lang="en-US" sz="2400" dirty="0" smtClean="0">
                <a:solidFill>
                  <a:schemeClr val="accent1"/>
                </a:solidFill>
                <a:latin typeface="Trebuchet MS" pitchFamily="34" charset="0"/>
              </a:rPr>
              <a:t>Leverages and enhances other Microsoft tools</a:t>
            </a:r>
          </a:p>
          <a:p>
            <a:pPr marL="404813" indent="-404813" fontAlgn="base">
              <a:spcAft>
                <a:spcPct val="0"/>
              </a:spcAft>
            </a:pPr>
            <a:r>
              <a:rPr lang="en-US" sz="2400" dirty="0" smtClean="0">
                <a:solidFill>
                  <a:schemeClr val="accent1"/>
                </a:solidFill>
                <a:latin typeface="Trebuchet MS" pitchFamily="34" charset="0"/>
              </a:rPr>
              <a:t>Simplifies the overall experience</a:t>
            </a:r>
          </a:p>
        </p:txBody>
      </p:sp>
      <p:sp>
        <p:nvSpPr>
          <p:cNvPr id="12" name="Text Placeholder 3"/>
          <p:cNvSpPr txBox="1">
            <a:spLocks/>
          </p:cNvSpPr>
          <p:nvPr/>
        </p:nvSpPr>
        <p:spPr bwMode="invGray">
          <a:xfrm>
            <a:off x="909641" y="4966648"/>
            <a:ext cx="7680960" cy="1537469"/>
          </a:xfrm>
          <a:prstGeom prst="roundRect">
            <a:avLst/>
          </a:prstGeom>
          <a:gradFill flip="none" rotWithShape="1">
            <a:gsLst>
              <a:gs pos="25000">
                <a:schemeClr val="accent4">
                  <a:lumMod val="40000"/>
                  <a:lumOff val="60000"/>
                </a:schemeClr>
              </a:gs>
              <a:gs pos="50000">
                <a:schemeClr val="accent4"/>
              </a:gs>
              <a:gs pos="51000">
                <a:schemeClr val="accent4">
                  <a:lumMod val="40000"/>
                  <a:lumOff val="60000"/>
                </a:schemeClr>
              </a:gs>
              <a:gs pos="85000">
                <a:schemeClr val="accent4"/>
              </a:gs>
            </a:gsLst>
            <a:path path="circle">
              <a:fillToRect l="100000" t="100000"/>
            </a:path>
            <a:tileRect r="-100000" b="-100000"/>
          </a:gradFill>
          <a:ln>
            <a:noFill/>
            <a:headEnd type="none" w="med" len="med"/>
            <a:tailEnd type="none" w="med" len="med"/>
          </a:ln>
          <a:effectLst>
            <a:outerShdw blurRad="152400" dist="38100" dir="2700000" algn="tl" rotWithShape="0">
              <a:schemeClr val="accent4">
                <a:alpha val="30000"/>
              </a:schemeClr>
            </a:outerShdw>
          </a:effectLst>
          <a:scene3d>
            <a:camera prst="orthographicFront"/>
            <a:lightRig rig="contrasting" dir="t">
              <a:rot lat="0" lon="0" rev="5400000"/>
            </a:lightRig>
          </a:scene3d>
          <a:sp3d extrusionH="76200" contourW="12700" prstMaterial="clear">
            <a:bevelT w="254000" h="127000"/>
            <a:bevelB w="254000" h="127000"/>
            <a:extrusionClr>
              <a:schemeClr val="accent4"/>
            </a:extrusionClr>
            <a:contourClr>
              <a:schemeClr val="accent4"/>
            </a:contourClr>
          </a:sp3d>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fontAlgn="base">
              <a:lnSpc>
                <a:spcPct val="90000"/>
              </a:lnSpc>
              <a:spcBef>
                <a:spcPct val="20000"/>
              </a:spcBef>
              <a:spcAft>
                <a:spcPct val="0"/>
              </a:spcAft>
              <a:defRPr/>
            </a:pPr>
            <a:r>
              <a:rPr lang="en-US" sz="2800" dirty="0" smtClean="0">
                <a:solidFill>
                  <a:schemeClr val="accent1"/>
                </a:solidFill>
                <a:latin typeface="Trebuchet MS" pitchFamily="34" charset="0"/>
              </a:rPr>
              <a:t>Even the tools require guidance</a:t>
            </a:r>
          </a:p>
          <a:p>
            <a:pPr marL="0" lvl="1" fontAlgn="base">
              <a:lnSpc>
                <a:spcPct val="90000"/>
              </a:lnSpc>
              <a:spcBef>
                <a:spcPct val="20000"/>
              </a:spcBef>
              <a:spcAft>
                <a:spcPct val="0"/>
              </a:spcAft>
              <a:defRPr/>
            </a:pPr>
            <a:r>
              <a:rPr lang="en-US" sz="2400" dirty="0" smtClean="0">
                <a:solidFill>
                  <a:schemeClr val="accent1"/>
                </a:solidFill>
                <a:latin typeface="Trebuchet MS" pitchFamily="34" charset="0"/>
              </a:rPr>
              <a:t>Things to watch out for, decisions that need to be made, possible alternatives</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230188"/>
            <a:ext cx="8382000" cy="1218795"/>
          </a:xfrm>
        </p:spPr>
        <p:txBody>
          <a:bodyPr/>
          <a:lstStyle/>
          <a:p>
            <a:r>
              <a:rPr lang="en-US" sz="4000" dirty="0" smtClean="0"/>
              <a:t>What’s new in Microsoft Deployment?</a:t>
            </a:r>
          </a:p>
        </p:txBody>
      </p:sp>
      <p:sp>
        <p:nvSpPr>
          <p:cNvPr id="15363" name="Text Placeholder 2"/>
          <p:cNvSpPr>
            <a:spLocks noGrp="1"/>
          </p:cNvSpPr>
          <p:nvPr>
            <p:ph type="body" sz="quarter" idx="10"/>
          </p:nvPr>
        </p:nvSpPr>
        <p:spPr>
          <a:xfrm>
            <a:off x="381000" y="1508388"/>
            <a:ext cx="8382000" cy="4819781"/>
          </a:xfrm>
        </p:spPr>
        <p:txBody>
          <a:bodyPr/>
          <a:lstStyle/>
          <a:p>
            <a:pPr marL="0" indent="0">
              <a:buNone/>
            </a:pPr>
            <a:r>
              <a:rPr lang="en-US" sz="2800" dirty="0" smtClean="0"/>
              <a:t>Microsoft System Center Configuration Manager 2007 support</a:t>
            </a:r>
          </a:p>
          <a:p>
            <a:r>
              <a:rPr lang="en-US" sz="2000" dirty="0" smtClean="0"/>
              <a:t>Supports desktops and servers</a:t>
            </a:r>
          </a:p>
          <a:p>
            <a:r>
              <a:rPr lang="en-US" sz="2000" dirty="0" smtClean="0"/>
              <a:t>Complete integration into the Configuration Manager 2007 admin console</a:t>
            </a:r>
          </a:p>
          <a:p>
            <a:pPr lvl="1"/>
            <a:r>
              <a:rPr lang="en-US" dirty="0" smtClean="0"/>
              <a:t>dynamic package installation</a:t>
            </a:r>
          </a:p>
          <a:p>
            <a:pPr lvl="1"/>
            <a:r>
              <a:rPr lang="en-US" dirty="0" smtClean="0"/>
              <a:t>automatic determination of state store location</a:t>
            </a:r>
          </a:p>
          <a:p>
            <a:pPr lvl="1"/>
            <a:r>
              <a:rPr lang="en-US" dirty="0" smtClean="0"/>
              <a:t>computer backup</a:t>
            </a:r>
          </a:p>
          <a:p>
            <a:r>
              <a:rPr lang="en-US" sz="2000" dirty="0" smtClean="0"/>
              <a:t>Support for computers unknown to the Configuration Manager 2007 database</a:t>
            </a:r>
          </a:p>
          <a:p>
            <a:r>
              <a:rPr lang="en-US" sz="2000" dirty="0" smtClean="0"/>
              <a:t>Added support for offline patching</a:t>
            </a:r>
          </a:p>
          <a:p>
            <a:r>
              <a:rPr lang="en-US" sz="2000" dirty="0" smtClean="0"/>
              <a:t>Support for offline and online language pack installation</a:t>
            </a:r>
          </a:p>
          <a:p>
            <a:r>
              <a:rPr lang="en-US" sz="2000" dirty="0" smtClean="0"/>
              <a:t>Deployment monitoring using Operations Manager 2007</a:t>
            </a:r>
          </a:p>
          <a:p>
            <a:endParaRPr lang="en-US" sz="1600" dirty="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230188"/>
            <a:ext cx="8382000" cy="1218795"/>
          </a:xfrm>
        </p:spPr>
        <p:txBody>
          <a:bodyPr/>
          <a:lstStyle/>
          <a:p>
            <a:r>
              <a:rPr lang="en-US" sz="4000" dirty="0" smtClean="0"/>
              <a:t>What’s new in Microsoft Deployment?</a:t>
            </a:r>
          </a:p>
        </p:txBody>
      </p:sp>
      <p:sp>
        <p:nvSpPr>
          <p:cNvPr id="15363" name="Text Placeholder 2"/>
          <p:cNvSpPr>
            <a:spLocks noGrp="1"/>
          </p:cNvSpPr>
          <p:nvPr>
            <p:ph type="body" sz="quarter" idx="10"/>
          </p:nvPr>
        </p:nvSpPr>
        <p:spPr>
          <a:xfrm>
            <a:off x="381000" y="1508388"/>
            <a:ext cx="8382000" cy="4727448"/>
          </a:xfrm>
        </p:spPr>
        <p:txBody>
          <a:bodyPr/>
          <a:lstStyle/>
          <a:p>
            <a:pPr>
              <a:buNone/>
            </a:pPr>
            <a:r>
              <a:rPr lang="en-US" sz="2800" dirty="0" err="1" smtClean="0"/>
              <a:t>Lite</a:t>
            </a:r>
            <a:r>
              <a:rPr lang="en-US" sz="2800" dirty="0" smtClean="0"/>
              <a:t> Touch Installation (LTI) enhancements:</a:t>
            </a:r>
          </a:p>
          <a:p>
            <a:r>
              <a:rPr lang="en-US" sz="2000" dirty="0" smtClean="0"/>
              <a:t>Enhanced disk and NICs configuration options, including support for static TCP/IP configuration.</a:t>
            </a:r>
          </a:p>
          <a:p>
            <a:r>
              <a:rPr lang="en-US" sz="2000" dirty="0" smtClean="0"/>
              <a:t>Design changes to ease the migration from LTI to Configuration Manager 2007.</a:t>
            </a:r>
          </a:p>
          <a:p>
            <a:r>
              <a:rPr lang="en-US" sz="2000" dirty="0" smtClean="0"/>
              <a:t>Support for multiple task sequence templates. New sample templates include:</a:t>
            </a:r>
          </a:p>
          <a:p>
            <a:pPr marL="742950" lvl="2" indent="-342900"/>
            <a:r>
              <a:rPr lang="en-US" sz="2000" dirty="0" smtClean="0">
                <a:ea typeface="+mn-ea"/>
                <a:cs typeface="+mn-cs"/>
              </a:rPr>
              <a:t>Client template: Windows Vista, Windows XP</a:t>
            </a:r>
          </a:p>
          <a:p>
            <a:pPr marL="742950" lvl="2" indent="-342900"/>
            <a:r>
              <a:rPr lang="en-US" sz="2000" dirty="0" smtClean="0">
                <a:ea typeface="+mn-ea"/>
                <a:cs typeface="+mn-cs"/>
              </a:rPr>
              <a:t>Server template: Windows Server 2003, Windows Server 2008</a:t>
            </a:r>
          </a:p>
          <a:p>
            <a:pPr marL="742950" lvl="2" indent="-342900"/>
            <a:r>
              <a:rPr lang="en-US" sz="2000" dirty="0" smtClean="0">
                <a:ea typeface="+mn-ea"/>
                <a:cs typeface="+mn-cs"/>
              </a:rPr>
              <a:t>Replace scenario template</a:t>
            </a:r>
          </a:p>
          <a:p>
            <a:r>
              <a:rPr lang="en-US" sz="2000" dirty="0" smtClean="0"/>
              <a:t>Ability to invoke web service calls </a:t>
            </a:r>
          </a:p>
          <a:p>
            <a:r>
              <a:rPr lang="en-US" sz="2000" dirty="0" smtClean="0"/>
              <a:t>Support for BDD 2007 upgrade or side-by-side installation with Microsoft Deployment.</a:t>
            </a:r>
          </a:p>
          <a:p>
            <a:pPr>
              <a:buNone/>
            </a:pPr>
            <a:endParaRPr lang="en-US" sz="2800" dirty="0" smtClean="0"/>
          </a:p>
          <a:p>
            <a:endParaRPr lang="en-US" sz="2000" dirty="0" smtClean="0"/>
          </a:p>
          <a:p>
            <a:endParaRPr lang="en-US" sz="1600" dirty="0" smtClean="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Text Placeholder 2"/>
          <p:cNvSpPr>
            <a:spLocks noGrp="1"/>
          </p:cNvSpPr>
          <p:nvPr>
            <p:ph type="body" sz="quarter" idx="10"/>
          </p:nvPr>
        </p:nvSpPr>
        <p:spPr>
          <a:xfrm>
            <a:off x="381000" y="1420813"/>
            <a:ext cx="8382000" cy="3841052"/>
          </a:xfrm>
        </p:spPr>
        <p:txBody>
          <a:bodyPr/>
          <a:lstStyle/>
          <a:p>
            <a:r>
              <a:rPr lang="en-US" sz="2800" dirty="0" smtClean="0"/>
              <a:t>Solution Accelerators</a:t>
            </a:r>
          </a:p>
          <a:p>
            <a:r>
              <a:rPr lang="en-US" sz="2800" dirty="0" smtClean="0"/>
              <a:t>Windows Vista Solution Accelerators Suite </a:t>
            </a:r>
          </a:p>
          <a:p>
            <a:pPr lvl="1"/>
            <a:r>
              <a:rPr lang="en-US" sz="2400" dirty="0" smtClean="0"/>
              <a:t>What is it and how does it work?</a:t>
            </a:r>
          </a:p>
          <a:p>
            <a:r>
              <a:rPr lang="en-US" sz="2800" dirty="0" smtClean="0"/>
              <a:t>Components</a:t>
            </a:r>
          </a:p>
          <a:p>
            <a:pPr lvl="1"/>
            <a:r>
              <a:rPr lang="en-US" sz="2400" dirty="0" smtClean="0"/>
              <a:t>Windows Vista Hardware Assessment</a:t>
            </a:r>
          </a:p>
          <a:p>
            <a:pPr lvl="1"/>
            <a:r>
              <a:rPr lang="en-US" sz="2400" dirty="0" smtClean="0"/>
              <a:t>Microsoft Deployment</a:t>
            </a:r>
          </a:p>
          <a:p>
            <a:pPr lvl="1"/>
            <a:r>
              <a:rPr lang="en-US" sz="2400" dirty="0" smtClean="0"/>
              <a:t>Windows Vista Security Guide</a:t>
            </a:r>
          </a:p>
          <a:p>
            <a:pPr lvl="1"/>
            <a:r>
              <a:rPr lang="en-US" sz="2400" dirty="0" smtClean="0"/>
              <a:t>Windows Vista Service Life-Cycle Management</a:t>
            </a:r>
          </a:p>
          <a:p>
            <a:r>
              <a:rPr lang="en-US" sz="2800" dirty="0" smtClean="0"/>
              <a:t>Q&amp;A</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230188"/>
            <a:ext cx="8382000" cy="1218795"/>
          </a:xfrm>
        </p:spPr>
        <p:txBody>
          <a:bodyPr/>
          <a:lstStyle/>
          <a:p>
            <a:r>
              <a:rPr lang="en-US" sz="4000" dirty="0" smtClean="0"/>
              <a:t>What’s new in Microsoft Deployment?</a:t>
            </a:r>
          </a:p>
        </p:txBody>
      </p:sp>
      <p:sp>
        <p:nvSpPr>
          <p:cNvPr id="15363" name="Text Placeholder 2"/>
          <p:cNvSpPr>
            <a:spLocks noGrp="1"/>
          </p:cNvSpPr>
          <p:nvPr>
            <p:ph type="body" sz="quarter" idx="10"/>
          </p:nvPr>
        </p:nvSpPr>
        <p:spPr>
          <a:xfrm>
            <a:off x="381000" y="1508389"/>
            <a:ext cx="8382000" cy="4049264"/>
          </a:xfrm>
        </p:spPr>
        <p:txBody>
          <a:bodyPr/>
          <a:lstStyle/>
          <a:p>
            <a:pPr marL="0" indent="0">
              <a:buNone/>
            </a:pPr>
            <a:r>
              <a:rPr lang="en-US" dirty="0" err="1" smtClean="0"/>
              <a:t>Lite</a:t>
            </a:r>
            <a:r>
              <a:rPr lang="en-US" dirty="0" smtClean="0"/>
              <a:t> Touch Installation (LTI) support for Windows Server 2008:</a:t>
            </a:r>
          </a:p>
          <a:p>
            <a:r>
              <a:rPr lang="en-US" sz="2000" dirty="0" smtClean="0"/>
              <a:t>Support for deploying pre-release versions of Windows Server 2008</a:t>
            </a:r>
          </a:p>
          <a:p>
            <a:r>
              <a:rPr lang="en-US" sz="2000" dirty="0" smtClean="0"/>
              <a:t>Support for Server Core installation options. </a:t>
            </a:r>
          </a:p>
          <a:p>
            <a:r>
              <a:rPr lang="en-US" sz="2000" dirty="0" smtClean="0"/>
              <a:t>Automated server role definition using Server Manager </a:t>
            </a:r>
          </a:p>
          <a:p>
            <a:pPr>
              <a:buNone/>
            </a:pPr>
            <a:endParaRPr lang="en-US" dirty="0" smtClean="0"/>
          </a:p>
          <a:p>
            <a:pPr>
              <a:buNone/>
            </a:pPr>
            <a:endParaRPr lang="en-US" dirty="0" smtClean="0"/>
          </a:p>
          <a:p>
            <a:pPr marL="0" indent="0">
              <a:buNone/>
            </a:pPr>
            <a:r>
              <a:rPr lang="en-US" dirty="0" err="1" smtClean="0"/>
              <a:t>Lite</a:t>
            </a:r>
            <a:r>
              <a:rPr lang="en-US" dirty="0" smtClean="0"/>
              <a:t> Touch Installation (LTI) multicast support using Windows Deployment Services (WDS)</a:t>
            </a:r>
          </a:p>
          <a:p>
            <a:endParaRPr lang="en-US" sz="1800" dirty="0" smtClean="0"/>
          </a:p>
          <a:p>
            <a:endParaRPr lang="en-US" sz="1400" dirty="0" smtClean="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bwMode="auto">
          <a:xfrm>
            <a:off x="381000" y="1420813"/>
            <a:ext cx="8382000" cy="2922587"/>
          </a:xfrm>
          <a:prstGeom prst="round2DiagRect">
            <a:avLst>
              <a:gd name="adj1" fmla="val 34879"/>
              <a:gd name="adj2" fmla="val 0"/>
            </a:avLst>
          </a:prstGeom>
          <a:gradFill flip="none" rotWithShape="1">
            <a:gsLst>
              <a:gs pos="25000">
                <a:schemeClr val="accent5">
                  <a:lumMod val="40000"/>
                  <a:lumOff val="60000"/>
                </a:schemeClr>
              </a:gs>
              <a:gs pos="50000">
                <a:schemeClr val="accent5"/>
              </a:gs>
              <a:gs pos="51000">
                <a:schemeClr val="accent5">
                  <a:lumMod val="40000"/>
                  <a:lumOff val="60000"/>
                </a:schemeClr>
              </a:gs>
              <a:gs pos="85000">
                <a:schemeClr val="accent5"/>
              </a:gs>
            </a:gsLst>
            <a:path path="circle">
              <a:fillToRect l="100000" t="100000"/>
            </a:path>
            <a:tileRect r="-100000" b="-100000"/>
          </a:gradFill>
          <a:ln>
            <a:noFill/>
            <a:headEnd type="none" w="med" len="med"/>
            <a:tailEnd type="none" w="med" len="med"/>
          </a:ln>
          <a:effectLst>
            <a:outerShdw blurRad="152400" dist="38100" dir="2700000" algn="tl" rotWithShape="0">
              <a:schemeClr val="accent5">
                <a:alpha val="30000"/>
              </a:schemeClr>
            </a:outerShdw>
          </a:effectLst>
          <a:scene3d>
            <a:camera prst="orthographicFront"/>
            <a:lightRig rig="contrasting" dir="t">
              <a:rot lat="0" lon="0" rev="5400000"/>
            </a:lightRig>
          </a:scene3d>
          <a:sp3d contourW="12700" prstMaterial="clear">
            <a:bevelT w="254000" h="127000"/>
            <a:bevelB w="254000" h="127000"/>
            <a:extrusionClr>
              <a:schemeClr val="accent5"/>
            </a:extrusionClr>
            <a:contourClr>
              <a:schemeClr val="accent5"/>
            </a:contourClr>
          </a:sp3d>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ts val="432"/>
              </a:spcBef>
              <a:spcAft>
                <a:spcPct val="0"/>
              </a:spcAft>
            </a:pPr>
            <a:endParaRPr lang="en-US" dirty="0" smtClean="0">
              <a:solidFill>
                <a:srgbClr val="FFFFFF"/>
              </a:solidFill>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lang="en-US" dirty="0" smtClean="0"/>
              <a:t>Scenario 3</a:t>
            </a:r>
            <a:endParaRPr lang="en-US" dirty="0"/>
          </a:p>
        </p:txBody>
      </p:sp>
      <p:sp>
        <p:nvSpPr>
          <p:cNvPr id="4" name="Subtitle 3"/>
          <p:cNvSpPr>
            <a:spLocks noGrp="1"/>
          </p:cNvSpPr>
          <p:nvPr>
            <p:ph type="body" sz="quarter" idx="10"/>
          </p:nvPr>
        </p:nvSpPr>
        <p:spPr>
          <a:xfrm>
            <a:off x="730250" y="1905000"/>
            <a:ext cx="7727950" cy="1329595"/>
          </a:xfrm>
        </p:spPr>
        <p:txBody>
          <a:bodyPr/>
          <a:lstStyle/>
          <a:p>
            <a:pPr marL="0" indent="0">
              <a:buNone/>
            </a:pPr>
            <a:r>
              <a:rPr lang="en-US" dirty="0" smtClean="0"/>
              <a:t>Customer wants to ensure clients</a:t>
            </a:r>
            <a:br>
              <a:rPr lang="en-US" dirty="0" smtClean="0"/>
            </a:br>
            <a:r>
              <a:rPr lang="en-US" dirty="0" smtClean="0"/>
              <a:t>and data are secure prior to deploying the new OS.</a:t>
            </a:r>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1139" name="Picture 3" descr="\\server2\ftp_root\clients\white_whale\6-00563_AnahCameron\Art\DEG\Screenshot2_treated.png"/>
          <p:cNvPicPr>
            <a:picLocks noChangeAspect="1" noChangeArrowheads="1"/>
          </p:cNvPicPr>
          <p:nvPr/>
        </p:nvPicPr>
        <p:blipFill>
          <a:blip r:embed="rId4"/>
          <a:srcRect b="33737"/>
          <a:stretch>
            <a:fillRect/>
          </a:stretch>
        </p:blipFill>
        <p:spPr bwMode="auto">
          <a:xfrm>
            <a:off x="4735286" y="2233910"/>
            <a:ext cx="4027714" cy="4624090"/>
          </a:xfrm>
          <a:prstGeom prst="rect">
            <a:avLst/>
          </a:prstGeom>
          <a:noFill/>
        </p:spPr>
      </p:pic>
      <p:pic>
        <p:nvPicPr>
          <p:cNvPr id="91138" name="Picture 2" descr="\\server2\ftp_root\clients\white_whale\6-00563_AnahCameron\Art\DEG\Screenshot1_treated.png"/>
          <p:cNvPicPr>
            <a:picLocks noChangeAspect="1" noChangeArrowheads="1"/>
          </p:cNvPicPr>
          <p:nvPr/>
        </p:nvPicPr>
        <p:blipFill>
          <a:blip r:embed="rId5"/>
          <a:srcRect b="10370"/>
          <a:stretch>
            <a:fillRect/>
          </a:stretch>
        </p:blipFill>
        <p:spPr bwMode="auto">
          <a:xfrm>
            <a:off x="381000" y="1170781"/>
            <a:ext cx="4190128" cy="5687219"/>
          </a:xfrm>
          <a:prstGeom prst="rect">
            <a:avLst/>
          </a:prstGeom>
          <a:noFill/>
        </p:spPr>
      </p:pic>
      <p:sp>
        <p:nvSpPr>
          <p:cNvPr id="5" name="Title 4"/>
          <p:cNvSpPr>
            <a:spLocks noGrp="1"/>
          </p:cNvSpPr>
          <p:nvPr>
            <p:ph type="title"/>
          </p:nvPr>
        </p:nvSpPr>
        <p:spPr/>
        <p:txBody>
          <a:bodyPr/>
          <a:lstStyle/>
          <a:p>
            <a:r>
              <a:rPr lang="en-US" smtClean="0"/>
              <a:t>Windows Vista Security Guide</a:t>
            </a:r>
            <a:endParaRPr lang="en-US" dirty="0"/>
          </a:p>
        </p:txBody>
      </p:sp>
      <p:grpSp>
        <p:nvGrpSpPr>
          <p:cNvPr id="23" name="Group 22"/>
          <p:cNvGrpSpPr/>
          <p:nvPr/>
        </p:nvGrpSpPr>
        <p:grpSpPr>
          <a:xfrm>
            <a:off x="4343400" y="4479471"/>
            <a:ext cx="2351314" cy="990600"/>
            <a:chOff x="4343400" y="4479471"/>
            <a:chExt cx="2351314" cy="990600"/>
          </a:xfrm>
        </p:grpSpPr>
        <p:sp>
          <p:nvSpPr>
            <p:cNvPr id="22" name="Rectangle 21"/>
            <p:cNvSpPr/>
            <p:nvPr/>
          </p:nvSpPr>
          <p:spPr>
            <a:xfrm>
              <a:off x="4343400" y="4479471"/>
              <a:ext cx="2351314" cy="990600"/>
            </a:xfrm>
            <a:prstGeom prst="rect">
              <a:avLst/>
            </a:prstGeom>
            <a:solidFill>
              <a:schemeClr val="accent2">
                <a:alpha val="8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rgbClr val="FFFFFF"/>
                </a:solidFill>
                <a:latin typeface="Trebuchet MS" pitchFamily="34" charset="0"/>
              </a:endParaRPr>
            </a:p>
          </p:txBody>
        </p:sp>
        <p:sp>
          <p:nvSpPr>
            <p:cNvPr id="16" name="Rectangle 15"/>
            <p:cNvSpPr/>
            <p:nvPr/>
          </p:nvSpPr>
          <p:spPr>
            <a:xfrm>
              <a:off x="4343400" y="4479471"/>
              <a:ext cx="2351314" cy="990600"/>
            </a:xfrm>
            <a:prstGeom prst="rect">
              <a:avLst/>
            </a:prstGeom>
            <a:gradFill flip="none" rotWithShape="1">
              <a:gsLst>
                <a:gs pos="25000">
                  <a:schemeClr val="accent6">
                    <a:lumMod val="40000"/>
                    <a:lumOff val="60000"/>
                  </a:schemeClr>
                </a:gs>
                <a:gs pos="50000">
                  <a:schemeClr val="accent6"/>
                </a:gs>
                <a:gs pos="51000">
                  <a:schemeClr val="accent6">
                    <a:lumMod val="40000"/>
                    <a:lumOff val="60000"/>
                  </a:schemeClr>
                </a:gs>
                <a:gs pos="85000">
                  <a:schemeClr val="accent6"/>
                </a:gs>
              </a:gsLst>
              <a:path path="circle">
                <a:fillToRect l="100000" t="100000"/>
              </a:path>
              <a:tileRect r="-100000" b="-100000"/>
            </a:gradFill>
            <a:ln>
              <a:noFill/>
              <a:headEnd type="none" w="med" len="med"/>
              <a:tailEnd type="none" w="med" len="med"/>
            </a:ln>
            <a:effectLst>
              <a:outerShdw blurRad="152400" dist="38100" dir="2700000" algn="tl" rotWithShape="0">
                <a:schemeClr val="accent6">
                  <a:alpha val="30000"/>
                </a:schemeClr>
              </a:outerShdw>
            </a:effectLst>
            <a:scene3d>
              <a:camera prst="orthographicFront"/>
              <a:lightRig rig="contrasting" dir="t">
                <a:rot lat="0" lon="0" rev="5400000"/>
              </a:lightRig>
            </a:scene3d>
            <a:sp3d extrusionH="76200" contourW="12700" prstMaterial="clear">
              <a:bevelT w="254000" h="127000"/>
              <a:bevelB w="254000" h="127000"/>
              <a:extrusionClr>
                <a:schemeClr val="accent6"/>
              </a:extrusionClr>
              <a:contourClr>
                <a:schemeClr val="accent6"/>
              </a:contourClr>
            </a:sp3d>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smtClean="0">
                  <a:solidFill>
                    <a:srgbClr val="FFFFFF"/>
                  </a:solidFill>
                  <a:latin typeface="Trebuchet MS" pitchFamily="34" charset="0"/>
                </a:rPr>
                <a:t>Preconfigured, customizable</a:t>
              </a:r>
              <a:br>
                <a:rPr lang="en-US" sz="2000" dirty="0" smtClean="0">
                  <a:solidFill>
                    <a:srgbClr val="FFFFFF"/>
                  </a:solidFill>
                  <a:latin typeface="Trebuchet MS" pitchFamily="34" charset="0"/>
                </a:rPr>
              </a:br>
              <a:r>
                <a:rPr lang="en-US" sz="2000" dirty="0" smtClean="0">
                  <a:solidFill>
                    <a:srgbClr val="FFFFFF"/>
                  </a:solidFill>
                  <a:latin typeface="Trebuchet MS" pitchFamily="34" charset="0"/>
                </a:rPr>
                <a:t>security settings</a:t>
              </a:r>
            </a:p>
          </p:txBody>
        </p:sp>
      </p:grpSp>
      <p:grpSp>
        <p:nvGrpSpPr>
          <p:cNvPr id="19" name="Group 18"/>
          <p:cNvGrpSpPr/>
          <p:nvPr/>
        </p:nvGrpSpPr>
        <p:grpSpPr>
          <a:xfrm>
            <a:off x="730250" y="4914901"/>
            <a:ext cx="2819399" cy="849086"/>
            <a:chOff x="730250" y="5415643"/>
            <a:chExt cx="2819399" cy="849086"/>
          </a:xfrm>
        </p:grpSpPr>
        <p:sp>
          <p:nvSpPr>
            <p:cNvPr id="18" name="Rectangle 17"/>
            <p:cNvSpPr/>
            <p:nvPr/>
          </p:nvSpPr>
          <p:spPr>
            <a:xfrm>
              <a:off x="730250" y="5415643"/>
              <a:ext cx="2819399" cy="849086"/>
            </a:xfrm>
            <a:prstGeom prst="rect">
              <a:avLst/>
            </a:prstGeom>
            <a:solidFill>
              <a:schemeClr val="accent2">
                <a:alpha val="8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rgbClr val="FFFFFF"/>
                </a:solidFill>
                <a:latin typeface="Trebuchet MS" pitchFamily="34" charset="0"/>
              </a:endParaRPr>
            </a:p>
          </p:txBody>
        </p:sp>
        <p:sp>
          <p:nvSpPr>
            <p:cNvPr id="15" name="Rectangle 14"/>
            <p:cNvSpPr/>
            <p:nvPr/>
          </p:nvSpPr>
          <p:spPr>
            <a:xfrm>
              <a:off x="730250" y="5415643"/>
              <a:ext cx="2819399" cy="849086"/>
            </a:xfrm>
            <a:prstGeom prst="rect">
              <a:avLst/>
            </a:prstGeom>
            <a:gradFill flip="none" rotWithShape="1">
              <a:gsLst>
                <a:gs pos="25000">
                  <a:schemeClr val="accent6">
                    <a:lumMod val="40000"/>
                    <a:lumOff val="60000"/>
                  </a:schemeClr>
                </a:gs>
                <a:gs pos="50000">
                  <a:schemeClr val="accent6"/>
                </a:gs>
                <a:gs pos="51000">
                  <a:schemeClr val="accent6">
                    <a:lumMod val="40000"/>
                    <a:lumOff val="60000"/>
                  </a:schemeClr>
                </a:gs>
                <a:gs pos="85000">
                  <a:schemeClr val="accent6"/>
                </a:gs>
              </a:gsLst>
              <a:path path="circle">
                <a:fillToRect l="100000" t="100000"/>
              </a:path>
              <a:tileRect r="-100000" b="-100000"/>
            </a:gradFill>
            <a:ln>
              <a:noFill/>
              <a:headEnd type="none" w="med" len="med"/>
              <a:tailEnd type="none" w="med" len="med"/>
            </a:ln>
            <a:effectLst>
              <a:outerShdw blurRad="152400" dist="38100" dir="2700000" algn="tl" rotWithShape="0">
                <a:schemeClr val="accent6">
                  <a:alpha val="30000"/>
                </a:schemeClr>
              </a:outerShdw>
            </a:effectLst>
            <a:scene3d>
              <a:camera prst="orthographicFront"/>
              <a:lightRig rig="contrasting" dir="t">
                <a:rot lat="0" lon="0" rev="5400000"/>
              </a:lightRig>
            </a:scene3d>
            <a:sp3d extrusionH="76200" contourW="12700" prstMaterial="clear">
              <a:bevelT w="254000" h="127000"/>
              <a:bevelB w="254000" h="127000"/>
              <a:extrusionClr>
                <a:schemeClr val="accent6"/>
              </a:extrusionClr>
              <a:contourClr>
                <a:schemeClr val="accent6"/>
              </a:contourClr>
            </a:sp3d>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smtClean="0">
                  <a:solidFill>
                    <a:srgbClr val="FFFFFF"/>
                  </a:solidFill>
                  <a:latin typeface="Trebuchet MS" pitchFamily="34" charset="0"/>
                </a:rPr>
                <a:t>Guidance is tested</a:t>
              </a:r>
              <a:br>
                <a:rPr lang="en-US" sz="2000" dirty="0" smtClean="0">
                  <a:solidFill>
                    <a:srgbClr val="FFFFFF"/>
                  </a:solidFill>
                  <a:latin typeface="Trebuchet MS" pitchFamily="34" charset="0"/>
                </a:rPr>
              </a:br>
              <a:r>
                <a:rPr lang="en-US" sz="2000" dirty="0" smtClean="0">
                  <a:solidFill>
                    <a:srgbClr val="FFFFFF"/>
                  </a:solidFill>
                  <a:latin typeface="Trebuchet MS" pitchFamily="34" charset="0"/>
                </a:rPr>
                <a:t>by Windows Vista</a:t>
              </a:r>
              <a:br>
                <a:rPr lang="en-US" sz="2000" dirty="0" smtClean="0">
                  <a:solidFill>
                    <a:srgbClr val="FFFFFF"/>
                  </a:solidFill>
                  <a:latin typeface="Trebuchet MS" pitchFamily="34" charset="0"/>
                </a:rPr>
              </a:br>
              <a:r>
                <a:rPr lang="en-US" sz="2000" dirty="0" smtClean="0">
                  <a:solidFill>
                    <a:srgbClr val="FFFFFF"/>
                  </a:solidFill>
                  <a:latin typeface="Trebuchet MS" pitchFamily="34" charset="0"/>
                </a:rPr>
                <a:t>Security Experts</a:t>
              </a:r>
            </a:p>
          </p:txBody>
        </p:sp>
      </p:grpSp>
      <p:grpSp>
        <p:nvGrpSpPr>
          <p:cNvPr id="21" name="Group 20"/>
          <p:cNvGrpSpPr/>
          <p:nvPr/>
        </p:nvGrpSpPr>
        <p:grpSpPr>
          <a:xfrm>
            <a:off x="685800" y="2887693"/>
            <a:ext cx="3733800" cy="880714"/>
            <a:chOff x="685800" y="2887693"/>
            <a:chExt cx="3733800" cy="880714"/>
          </a:xfrm>
        </p:grpSpPr>
        <p:sp>
          <p:nvSpPr>
            <p:cNvPr id="20" name="TextBox 19"/>
            <p:cNvSpPr txBox="1"/>
            <p:nvPr/>
          </p:nvSpPr>
          <p:spPr>
            <a:xfrm>
              <a:off x="685800" y="2887693"/>
              <a:ext cx="3733800" cy="880714"/>
            </a:xfrm>
            <a:prstGeom prst="rect">
              <a:avLst/>
            </a:prstGeom>
            <a:solidFill>
              <a:schemeClr val="accent2">
                <a:alpha val="8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rgbClr val="FFFFFF"/>
                </a:solidFill>
                <a:latin typeface="Trebuchet MS" pitchFamily="34" charset="0"/>
              </a:endParaRPr>
            </a:p>
          </p:txBody>
        </p:sp>
        <p:sp>
          <p:nvSpPr>
            <p:cNvPr id="12" name="TextBox 11"/>
            <p:cNvSpPr txBox="1"/>
            <p:nvPr/>
          </p:nvSpPr>
          <p:spPr>
            <a:xfrm>
              <a:off x="685800" y="2887693"/>
              <a:ext cx="3733800" cy="880714"/>
            </a:xfrm>
            <a:prstGeom prst="rect">
              <a:avLst/>
            </a:prstGeom>
            <a:gradFill flip="none" rotWithShape="1">
              <a:gsLst>
                <a:gs pos="25000">
                  <a:schemeClr val="accent6">
                    <a:lumMod val="40000"/>
                    <a:lumOff val="60000"/>
                  </a:schemeClr>
                </a:gs>
                <a:gs pos="50000">
                  <a:schemeClr val="accent6"/>
                </a:gs>
                <a:gs pos="51000">
                  <a:schemeClr val="accent6">
                    <a:lumMod val="40000"/>
                    <a:lumOff val="60000"/>
                  </a:schemeClr>
                </a:gs>
                <a:gs pos="85000">
                  <a:schemeClr val="accent6"/>
                </a:gs>
              </a:gsLst>
              <a:path path="circle">
                <a:fillToRect l="100000" t="100000"/>
              </a:path>
              <a:tileRect r="-100000" b="-100000"/>
            </a:gradFill>
            <a:ln>
              <a:noFill/>
              <a:headEnd type="none" w="med" len="med"/>
              <a:tailEnd type="none" w="med" len="med"/>
            </a:ln>
            <a:effectLst>
              <a:outerShdw blurRad="152400" dist="38100" dir="2700000" algn="tl" rotWithShape="0">
                <a:schemeClr val="accent6">
                  <a:alpha val="30000"/>
                </a:schemeClr>
              </a:outerShdw>
            </a:effectLst>
            <a:scene3d>
              <a:camera prst="orthographicFront"/>
              <a:lightRig rig="contrasting" dir="t">
                <a:rot lat="0" lon="0" rev="5400000"/>
              </a:lightRig>
            </a:scene3d>
            <a:sp3d extrusionH="76200" contourW="12700" prstMaterial="clear">
              <a:bevelT w="254000" h="127000"/>
              <a:bevelB w="254000" h="127000"/>
              <a:extrusionClr>
                <a:schemeClr val="accent6"/>
              </a:extrusionClr>
              <a:contourClr>
                <a:schemeClr val="accent6"/>
              </a:contourClr>
            </a:sp3d>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smtClean="0">
                  <a:solidFill>
                    <a:srgbClr val="FFFFFF"/>
                  </a:solidFill>
                  <a:latin typeface="Trebuchet MS" pitchFamily="34" charset="0"/>
                </a:rPr>
                <a:t>Best practices and automated tools to deploy Windows Vista security configurations</a:t>
              </a:r>
              <a:endParaRPr lang="en-US" sz="2000" dirty="0">
                <a:solidFill>
                  <a:srgbClr val="FFFFFF"/>
                </a:solidFill>
                <a:latin typeface="Trebuchet MS" pitchFamily="34" charset="0"/>
              </a:endParaRPr>
            </a:p>
          </p:txBody>
        </p:sp>
      </p:grpSp>
      <p:grpSp>
        <p:nvGrpSpPr>
          <p:cNvPr id="25" name="Group 24"/>
          <p:cNvGrpSpPr/>
          <p:nvPr/>
        </p:nvGrpSpPr>
        <p:grpSpPr>
          <a:xfrm>
            <a:off x="5595257" y="1420813"/>
            <a:ext cx="3167743" cy="1322387"/>
            <a:chOff x="5595257" y="1420813"/>
            <a:chExt cx="3167743" cy="1322387"/>
          </a:xfrm>
        </p:grpSpPr>
        <p:sp>
          <p:nvSpPr>
            <p:cNvPr id="24" name="Rectangle 23"/>
            <p:cNvSpPr/>
            <p:nvPr/>
          </p:nvSpPr>
          <p:spPr>
            <a:xfrm>
              <a:off x="5595257" y="1420813"/>
              <a:ext cx="3167743" cy="1322387"/>
            </a:xfrm>
            <a:prstGeom prst="rect">
              <a:avLst/>
            </a:prstGeom>
            <a:solidFill>
              <a:schemeClr val="accent2">
                <a:alpha val="8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smtClean="0">
                <a:solidFill>
                  <a:srgbClr val="FFFFFF"/>
                </a:solidFill>
                <a:latin typeface="Trebuchet MS" pitchFamily="34" charset="0"/>
              </a:endParaRPr>
            </a:p>
          </p:txBody>
        </p:sp>
        <p:sp>
          <p:nvSpPr>
            <p:cNvPr id="17" name="Rectangle 16"/>
            <p:cNvSpPr/>
            <p:nvPr/>
          </p:nvSpPr>
          <p:spPr>
            <a:xfrm>
              <a:off x="5595257" y="1420813"/>
              <a:ext cx="3167743" cy="1322387"/>
            </a:xfrm>
            <a:prstGeom prst="rect">
              <a:avLst/>
            </a:prstGeom>
            <a:gradFill flip="none" rotWithShape="1">
              <a:gsLst>
                <a:gs pos="25000">
                  <a:schemeClr val="accent6">
                    <a:lumMod val="40000"/>
                    <a:lumOff val="60000"/>
                  </a:schemeClr>
                </a:gs>
                <a:gs pos="50000">
                  <a:schemeClr val="accent6"/>
                </a:gs>
                <a:gs pos="51000">
                  <a:schemeClr val="accent6">
                    <a:lumMod val="40000"/>
                    <a:lumOff val="60000"/>
                  </a:schemeClr>
                </a:gs>
                <a:gs pos="85000">
                  <a:schemeClr val="accent6"/>
                </a:gs>
              </a:gsLst>
              <a:path path="circle">
                <a:fillToRect l="100000" t="100000"/>
              </a:path>
              <a:tileRect r="-100000" b="-100000"/>
            </a:gradFill>
            <a:ln>
              <a:noFill/>
              <a:headEnd type="none" w="med" len="med"/>
              <a:tailEnd type="none" w="med" len="med"/>
            </a:ln>
            <a:effectLst>
              <a:outerShdw blurRad="152400" dist="38100" dir="2700000" algn="tl" rotWithShape="0">
                <a:schemeClr val="accent6">
                  <a:alpha val="30000"/>
                </a:schemeClr>
              </a:outerShdw>
            </a:effectLst>
            <a:scene3d>
              <a:camera prst="orthographicFront"/>
              <a:lightRig rig="contrasting" dir="t">
                <a:rot lat="0" lon="0" rev="5400000"/>
              </a:lightRig>
            </a:scene3d>
            <a:sp3d extrusionH="76200" contourW="12700" prstMaterial="clear">
              <a:bevelT w="254000" h="127000"/>
              <a:bevelB w="254000" h="127000"/>
              <a:extrusionClr>
                <a:schemeClr val="accent6"/>
              </a:extrusionClr>
              <a:contourClr>
                <a:schemeClr val="accent6"/>
              </a:contourClr>
            </a:sp3d>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smtClean="0">
                  <a:solidFill>
                    <a:srgbClr val="FFFFFF"/>
                  </a:solidFill>
                  <a:latin typeface="Trebuchet MS" pitchFamily="34" charset="0"/>
                </a:rPr>
                <a:t>Unique GPO Accelerator tool deploys security  configurations in</a:t>
              </a:r>
              <a:br>
                <a:rPr lang="en-US" sz="2000" dirty="0" smtClean="0">
                  <a:solidFill>
                    <a:srgbClr val="FFFFFF"/>
                  </a:solidFill>
                  <a:latin typeface="Trebuchet MS" pitchFamily="34" charset="0"/>
                </a:rPr>
              </a:br>
              <a:r>
                <a:rPr lang="en-US" sz="2000" dirty="0" smtClean="0">
                  <a:solidFill>
                    <a:srgbClr val="FFFFFF"/>
                  </a:solidFill>
                  <a:latin typeface="Trebuchet MS" pitchFamily="34" charset="0"/>
                </a:rPr>
                <a:t>minutes versus hours</a:t>
              </a:r>
            </a:p>
          </p:txBody>
        </p:sp>
      </p:grpSp>
      <p:sp>
        <p:nvSpPr>
          <p:cNvPr id="26" name="Rectangle 25"/>
          <p:cNvSpPr/>
          <p:nvPr/>
        </p:nvSpPr>
        <p:spPr bwMode="auto">
          <a:xfrm>
            <a:off x="0" y="5999967"/>
            <a:ext cx="9144000" cy="858033"/>
          </a:xfrm>
          <a:prstGeom prst="rect">
            <a:avLst/>
          </a:prstGeom>
          <a:gradFill flip="none" rotWithShape="1">
            <a:gsLst>
              <a:gs pos="0">
                <a:schemeClr val="accent2">
                  <a:alpha val="0"/>
                </a:schemeClr>
              </a:gs>
              <a:gs pos="25000">
                <a:schemeClr val="accent2">
                  <a:alpha val="70000"/>
                </a:schemeClr>
              </a:gs>
              <a:gs pos="100000">
                <a:schemeClr val="accent2"/>
              </a:gs>
            </a:gsLst>
            <a:lin ang="5400000" scaled="1"/>
            <a:tileRect/>
          </a:grad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13" name="Rectangle 12"/>
          <p:cNvSpPr/>
          <p:nvPr/>
        </p:nvSpPr>
        <p:spPr>
          <a:xfrm>
            <a:off x="381000" y="6258481"/>
            <a:ext cx="5441490" cy="369332"/>
          </a:xfrm>
          <a:prstGeom prst="rect">
            <a:avLst/>
          </a:prstGeom>
        </p:spPr>
        <p:txBody>
          <a:bodyPr wrap="none">
            <a:spAutoFit/>
          </a:bodyPr>
          <a:lstStyle/>
          <a:p>
            <a:r>
              <a:rPr lang="en-US" b="1" dirty="0" smtClean="0">
                <a:solidFill>
                  <a:schemeClr val="accent1"/>
                </a:solidFill>
                <a:cs typeface="Segoe UI" pitchFamily="34" charset="0"/>
              </a:rPr>
              <a:t>SOLUTION</a:t>
            </a:r>
            <a:r>
              <a:rPr lang="en-US" b="1" i="1" dirty="0" smtClean="0">
                <a:solidFill>
                  <a:schemeClr val="accent1"/>
                </a:solidFill>
                <a:cs typeface="Segoe UI" pitchFamily="34" charset="0"/>
              </a:rPr>
              <a:t>ACCELERATORS  Act faster. Go further.</a:t>
            </a:r>
            <a:endParaRPr lang="en-US" dirty="0">
              <a:solidFill>
                <a:schemeClr val="accent1"/>
              </a:solidFill>
              <a:cs typeface="Segoe UI" pitchFamily="34" charset="0"/>
            </a:endParaRPr>
          </a:p>
        </p:txBody>
      </p:sp>
      <p:sp>
        <p:nvSpPr>
          <p:cNvPr id="14" name="Rectangle 13"/>
          <p:cNvSpPr/>
          <p:nvPr/>
        </p:nvSpPr>
        <p:spPr>
          <a:xfrm>
            <a:off x="5824375" y="6366203"/>
            <a:ext cx="2938625" cy="261610"/>
          </a:xfrm>
          <a:prstGeom prst="rect">
            <a:avLst/>
          </a:prstGeom>
        </p:spPr>
        <p:txBody>
          <a:bodyPr wrap="none">
            <a:spAutoFit/>
          </a:bodyPr>
          <a:lstStyle/>
          <a:p>
            <a:r>
              <a:rPr lang="en-US" sz="1100" dirty="0" smtClean="0">
                <a:solidFill>
                  <a:schemeClr val="accent1"/>
                </a:solidFill>
                <a:latin typeface="Segoe UI" pitchFamily="34" charset="0"/>
                <a:cs typeface="Segoe UI" pitchFamily="34" charset="0"/>
                <a:hlinkClick r:id="rId6"/>
              </a:rPr>
              <a:t>microsoft.com/</a:t>
            </a:r>
            <a:r>
              <a:rPr lang="en-US" sz="1100" dirty="0" err="1" smtClean="0">
                <a:solidFill>
                  <a:schemeClr val="accent1"/>
                </a:solidFill>
                <a:latin typeface="Segoe UI" pitchFamily="34" charset="0"/>
                <a:cs typeface="Segoe UI" pitchFamily="34" charset="0"/>
                <a:hlinkClick r:id="rId6"/>
              </a:rPr>
              <a:t>technet</a:t>
            </a:r>
            <a:r>
              <a:rPr lang="en-US" sz="1100" dirty="0" smtClean="0">
                <a:solidFill>
                  <a:schemeClr val="accent1"/>
                </a:solidFill>
                <a:latin typeface="Segoe UI" pitchFamily="34" charset="0"/>
                <a:cs typeface="Segoe UI" pitchFamily="34" charset="0"/>
                <a:hlinkClick r:id="rId6"/>
              </a:rPr>
              <a:t>/</a:t>
            </a:r>
            <a:r>
              <a:rPr lang="en-US" sz="1100" dirty="0" err="1" smtClean="0">
                <a:solidFill>
                  <a:schemeClr val="accent1"/>
                </a:solidFill>
                <a:latin typeface="Segoe UI" pitchFamily="34" charset="0"/>
                <a:cs typeface="Segoe UI" pitchFamily="34" charset="0"/>
                <a:hlinkClick r:id="rId6"/>
              </a:rPr>
              <a:t>SolutionAccelerators</a:t>
            </a:r>
            <a:endParaRPr lang="en-US" sz="1100" dirty="0">
              <a:solidFill>
                <a:schemeClr val="accent1"/>
              </a:solidFill>
              <a:latin typeface="Segoe UI" pitchFamily="34" charset="0"/>
              <a:cs typeface="Segoe UI"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dirty="0" smtClean="0"/>
              <a:t>The Guide Focuses On…</a:t>
            </a:r>
          </a:p>
        </p:txBody>
      </p:sp>
      <p:sp>
        <p:nvSpPr>
          <p:cNvPr id="115715" name="Rectangle 3"/>
          <p:cNvSpPr>
            <a:spLocks noGrp="1" noChangeArrowheads="1"/>
          </p:cNvSpPr>
          <p:nvPr>
            <p:ph type="body" sz="quarter" idx="10"/>
          </p:nvPr>
        </p:nvSpPr>
        <p:spPr>
          <a:xfrm>
            <a:off x="381000" y="1420813"/>
            <a:ext cx="8382000" cy="3779496"/>
          </a:xfrm>
        </p:spPr>
        <p:txBody>
          <a:bodyPr/>
          <a:lstStyle/>
          <a:p>
            <a:r>
              <a:rPr lang="en-US" dirty="0" smtClean="0"/>
              <a:t>Defending against malware</a:t>
            </a:r>
          </a:p>
          <a:p>
            <a:pPr lvl="1"/>
            <a:r>
              <a:rPr lang="en-US" dirty="0" smtClean="0"/>
              <a:t>All types, from all sources</a:t>
            </a:r>
          </a:p>
          <a:p>
            <a:pPr lvl="1"/>
            <a:r>
              <a:rPr lang="en-US" dirty="0" smtClean="0"/>
              <a:t>Good protection that maintains usability</a:t>
            </a:r>
          </a:p>
          <a:p>
            <a:r>
              <a:rPr lang="en-US" dirty="0" smtClean="0"/>
              <a:t>Protecting sensitive data</a:t>
            </a:r>
          </a:p>
          <a:p>
            <a:pPr lvl="1"/>
            <a:r>
              <a:rPr lang="en-US" dirty="0" err="1" smtClean="0"/>
              <a:t>Bitlocker</a:t>
            </a:r>
            <a:r>
              <a:rPr lang="en-US" dirty="0" smtClean="0"/>
              <a:t>, EFS, RMS, device control </a:t>
            </a:r>
            <a:br>
              <a:rPr lang="en-US" dirty="0" smtClean="0"/>
            </a:br>
            <a:r>
              <a:rPr lang="en-US" dirty="0" smtClean="0"/>
              <a:t>(e.g., USB drives)</a:t>
            </a:r>
          </a:p>
          <a:p>
            <a:r>
              <a:rPr lang="en-US" dirty="0" smtClean="0"/>
              <a:t>Troubleshooting existing apps </a:t>
            </a:r>
            <a:br>
              <a:rPr lang="en-US" dirty="0" smtClean="0"/>
            </a:br>
            <a:r>
              <a:rPr lang="en-US" dirty="0" smtClean="0"/>
              <a:t>(security settings)</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smtClean="0"/>
              <a:t>What’s In The Guide? </a:t>
            </a:r>
            <a:endParaRPr lang="en-US" dirty="0" smtClean="0"/>
          </a:p>
        </p:txBody>
      </p:sp>
      <p:sp>
        <p:nvSpPr>
          <p:cNvPr id="112643" name="Rectangle 3"/>
          <p:cNvSpPr>
            <a:spLocks noGrp="1" noChangeArrowheads="1"/>
          </p:cNvSpPr>
          <p:nvPr>
            <p:ph type="body" sz="quarter" idx="10"/>
          </p:nvPr>
        </p:nvSpPr>
        <p:spPr>
          <a:xfrm>
            <a:off x="381000" y="1420813"/>
            <a:ext cx="8382000" cy="4770537"/>
          </a:xfrm>
        </p:spPr>
        <p:txBody>
          <a:bodyPr/>
          <a:lstStyle/>
          <a:p>
            <a:r>
              <a:rPr lang="en-US" sz="2800" dirty="0" smtClean="0"/>
              <a:t>Two tested security configurations</a:t>
            </a:r>
          </a:p>
          <a:p>
            <a:pPr lvl="1"/>
            <a:r>
              <a:rPr lang="en-US" sz="2400" dirty="0" smtClean="0"/>
              <a:t>Each with over 300 pre-set security settings</a:t>
            </a:r>
          </a:p>
          <a:p>
            <a:pPr lvl="1"/>
            <a:r>
              <a:rPr lang="en-US" sz="2400" dirty="0" smtClean="0"/>
              <a:t>Huge time saver for IT pros</a:t>
            </a:r>
          </a:p>
          <a:p>
            <a:r>
              <a:rPr lang="en-US" sz="2800" dirty="0" err="1" smtClean="0"/>
              <a:t>GPOAccelerator</a:t>
            </a:r>
            <a:r>
              <a:rPr lang="en-US" sz="2800" dirty="0" smtClean="0"/>
              <a:t> Tool</a:t>
            </a:r>
          </a:p>
          <a:p>
            <a:pPr lvl="1"/>
            <a:r>
              <a:rPr lang="en-US" sz="2400" dirty="0" smtClean="0"/>
              <a:t>Automatically deploys chosen security configurations </a:t>
            </a:r>
          </a:p>
          <a:p>
            <a:r>
              <a:rPr lang="en-US" sz="2800" dirty="0" smtClean="0"/>
              <a:t>Policy Definitions</a:t>
            </a:r>
          </a:p>
          <a:p>
            <a:pPr lvl="1"/>
            <a:r>
              <a:rPr lang="en-US" sz="2400" dirty="0" smtClean="0"/>
              <a:t>150 pages of detailed descriptions of Group</a:t>
            </a:r>
            <a:br>
              <a:rPr lang="en-US" sz="2400" dirty="0" smtClean="0"/>
            </a:br>
            <a:r>
              <a:rPr lang="en-US" sz="2400" dirty="0" smtClean="0"/>
              <a:t>Policy security settings (domain, computer, and</a:t>
            </a:r>
            <a:br>
              <a:rPr lang="en-US" sz="2400" dirty="0" smtClean="0"/>
            </a:br>
            <a:r>
              <a:rPr lang="en-US" sz="2400" dirty="0" smtClean="0"/>
              <a:t>user settings)</a:t>
            </a:r>
          </a:p>
          <a:p>
            <a:pPr lvl="1"/>
            <a:r>
              <a:rPr lang="en-US" sz="2400" dirty="0" smtClean="0"/>
              <a:t>Descriptions of each setting (enabled,</a:t>
            </a:r>
            <a:br>
              <a:rPr lang="en-US" sz="2400" dirty="0" smtClean="0"/>
            </a:br>
            <a:r>
              <a:rPr lang="en-US" sz="2400" dirty="0" smtClean="0"/>
              <a:t>disabled, #/value)</a:t>
            </a:r>
          </a:p>
          <a:p>
            <a:pPr lvl="1"/>
            <a:r>
              <a:rPr lang="en-US" sz="2400" dirty="0" smtClean="0"/>
              <a:t>What happens when you change them</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553998"/>
          </a:xfrm>
        </p:spPr>
        <p:txBody>
          <a:bodyPr/>
          <a:lstStyle/>
          <a:p>
            <a:r>
              <a:rPr lang="en-US" sz="4000" dirty="0" smtClean="0"/>
              <a:t>Two Baseline Security Configurations</a:t>
            </a:r>
            <a:endParaRPr lang="en-US" sz="4000" dirty="0"/>
          </a:p>
        </p:txBody>
      </p:sp>
      <p:sp>
        <p:nvSpPr>
          <p:cNvPr id="6" name="Text Placeholder 5"/>
          <p:cNvSpPr>
            <a:spLocks noGrp="1"/>
          </p:cNvSpPr>
          <p:nvPr>
            <p:ph type="body" sz="quarter" idx="10"/>
          </p:nvPr>
        </p:nvSpPr>
        <p:spPr>
          <a:xfrm>
            <a:off x="381000" y="1420813"/>
            <a:ext cx="6046694" cy="4210383"/>
          </a:xfrm>
        </p:spPr>
        <p:txBody>
          <a:bodyPr/>
          <a:lstStyle/>
          <a:p>
            <a:r>
              <a:rPr lang="en-US" sz="2400" dirty="0" smtClean="0"/>
              <a:t>Enterprise Client</a:t>
            </a:r>
          </a:p>
          <a:p>
            <a:pPr lvl="1"/>
            <a:r>
              <a:rPr lang="en-US" sz="2000" dirty="0" smtClean="0"/>
              <a:t>Balances security and functionality</a:t>
            </a:r>
          </a:p>
          <a:p>
            <a:pPr lvl="1"/>
            <a:r>
              <a:rPr lang="en-US" sz="2000" dirty="0" smtClean="0"/>
              <a:t>Used for most orgs</a:t>
            </a:r>
          </a:p>
          <a:p>
            <a:pPr lvl="1"/>
            <a:r>
              <a:rPr lang="en-US" sz="2000" dirty="0" smtClean="0"/>
              <a:t>Hardens Vista security right out of the box</a:t>
            </a:r>
          </a:p>
          <a:p>
            <a:pPr lvl="0"/>
            <a:r>
              <a:rPr lang="en-US" sz="2400" dirty="0" smtClean="0"/>
              <a:t>Specialized Security Limited Functionality (SSLF)</a:t>
            </a:r>
          </a:p>
          <a:p>
            <a:pPr lvl="1"/>
            <a:r>
              <a:rPr lang="en-US" sz="2000" dirty="0" smtClean="0"/>
              <a:t>Much tighter security—at expense</a:t>
            </a:r>
            <a:br>
              <a:rPr lang="en-US" sz="2000" dirty="0" smtClean="0"/>
            </a:br>
            <a:r>
              <a:rPr lang="en-US" sz="2000" dirty="0" smtClean="0"/>
              <a:t>of functionality </a:t>
            </a:r>
          </a:p>
          <a:p>
            <a:pPr lvl="1"/>
            <a:r>
              <a:rPr lang="en-US" sz="2000" dirty="0" smtClean="0"/>
              <a:t>For orgs like intelligence</a:t>
            </a:r>
            <a:br>
              <a:rPr lang="en-US" sz="2000" dirty="0" smtClean="0"/>
            </a:br>
            <a:r>
              <a:rPr lang="en-US" sz="2000" dirty="0" smtClean="0"/>
              <a:t>agencies, military/government, </a:t>
            </a:r>
            <a:br>
              <a:rPr lang="en-US" sz="2000" dirty="0" smtClean="0"/>
            </a:br>
            <a:r>
              <a:rPr lang="en-US" sz="2000" dirty="0" smtClean="0"/>
              <a:t>financial institutions</a:t>
            </a:r>
          </a:p>
          <a:p>
            <a:pPr lvl="1"/>
            <a:r>
              <a:rPr lang="en-US" sz="2000" dirty="0" smtClean="0"/>
              <a:t>Or, used for groups where</a:t>
            </a:r>
            <a:br>
              <a:rPr lang="en-US" sz="2000" dirty="0" smtClean="0"/>
            </a:br>
            <a:r>
              <a:rPr lang="en-US" sz="2000" dirty="0" smtClean="0"/>
              <a:t>security is paramount</a:t>
            </a:r>
          </a:p>
        </p:txBody>
      </p:sp>
      <p:sp>
        <p:nvSpPr>
          <p:cNvPr id="8" name="Text Placeholder 5"/>
          <p:cNvSpPr txBox="1">
            <a:spLocks/>
          </p:cNvSpPr>
          <p:nvPr/>
        </p:nvSpPr>
        <p:spPr>
          <a:xfrm>
            <a:off x="381000" y="3332499"/>
            <a:ext cx="6172200" cy="152349"/>
          </a:xfrm>
          <a:prstGeom prst="rect">
            <a:avLst/>
          </a:prstGeom>
        </p:spPr>
        <p:txBody>
          <a:bodyPr vert="horz" lIns="0" tIns="0" rIns="0" bIns="0" rtlCol="0">
            <a:spAutoFit/>
          </a:bodyPr>
          <a:lstStyle/>
          <a:p>
            <a:pPr marL="396875" marR="0" lvl="0" indent="-396875" algn="l" defTabSz="914363" rtl="0" eaLnBrk="1" fontAlgn="auto" latinLnBrk="0" hangingPunct="1">
              <a:lnSpc>
                <a:spcPct val="90000"/>
              </a:lnSpc>
              <a:spcBef>
                <a:spcPts val="500"/>
              </a:spcBef>
              <a:spcAft>
                <a:spcPts val="500"/>
              </a:spcAft>
              <a:buClrTx/>
              <a:buSzTx/>
              <a:buFontTx/>
              <a:buNone/>
              <a:tabLst/>
              <a:defRPr/>
            </a:pPr>
            <a:endParaRPr kumimoji="0" lang="en-US" sz="11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26" name="Picture 2" descr="\\server2\ftp_root\clients\white_whale\6-00563_AnahCameron\Art\DEG\Dial1.png"/>
          <p:cNvPicPr>
            <a:picLocks noChangeAspect="1" noChangeArrowheads="1"/>
          </p:cNvPicPr>
          <p:nvPr/>
        </p:nvPicPr>
        <p:blipFill>
          <a:blip r:embed="rId4"/>
          <a:srcRect/>
          <a:stretch>
            <a:fillRect/>
          </a:stretch>
        </p:blipFill>
        <p:spPr bwMode="auto">
          <a:xfrm>
            <a:off x="6586537" y="1420813"/>
            <a:ext cx="2176463" cy="2176463"/>
          </a:xfrm>
          <a:prstGeom prst="rect">
            <a:avLst/>
          </a:prstGeom>
          <a:noFill/>
        </p:spPr>
      </p:pic>
      <p:pic>
        <p:nvPicPr>
          <p:cNvPr id="1027" name="Picture 3" descr="\\server2\ftp_root\clients\white_whale\6-00563_AnahCameron\Art\DEG\Dial2.png"/>
          <p:cNvPicPr>
            <a:picLocks noChangeAspect="1" noChangeArrowheads="1"/>
          </p:cNvPicPr>
          <p:nvPr/>
        </p:nvPicPr>
        <p:blipFill>
          <a:blip r:embed="rId5"/>
          <a:srcRect/>
          <a:stretch>
            <a:fillRect/>
          </a:stretch>
        </p:blipFill>
        <p:spPr bwMode="auto">
          <a:xfrm>
            <a:off x="6586538" y="3824066"/>
            <a:ext cx="2176462" cy="2176462"/>
          </a:xfrm>
          <a:prstGeom prst="rect">
            <a:avLst/>
          </a:prstGeom>
          <a:noFill/>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5" end="5"/>
                                            </p:txEl>
                                          </p:spTgt>
                                        </p:tgtEl>
                                        <p:attrNameLst>
                                          <p:attrName>style.visibility</p:attrName>
                                        </p:attrNameLst>
                                      </p:cBhvr>
                                      <p:to>
                                        <p:strVal val="visible"/>
                                      </p:to>
                                    </p:set>
                                    <p:animEffect transition="in" filter="fade">
                                      <p:cBhvr>
                                        <p:cTn id="10" dur="500"/>
                                        <p:tgtEl>
                                          <p:spTgt spid="6">
                                            <p:txEl>
                                              <p:pRg st="5" end="5"/>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animEffect transition="in" filter="fade">
                                      <p:cBhvr>
                                        <p:cTn id="13" dur="500"/>
                                        <p:tgtEl>
                                          <p:spTgt spid="6">
                                            <p:txEl>
                                              <p:pRg st="6" end="6"/>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7" end="7"/>
                                            </p:txEl>
                                          </p:spTgt>
                                        </p:tgtEl>
                                        <p:attrNameLst>
                                          <p:attrName>style.visibility</p:attrName>
                                        </p:attrNameLst>
                                      </p:cBhvr>
                                      <p:to>
                                        <p:strVal val="visible"/>
                                      </p:to>
                                    </p:set>
                                    <p:animEffect transition="in" filter="fade">
                                      <p:cBhvr>
                                        <p:cTn id="16" dur="500"/>
                                        <p:tgtEl>
                                          <p:spTgt spid="6">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fade">
                                      <p:cBhvr>
                                        <p:cTn id="19"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381000" y="230188"/>
            <a:ext cx="8382000" cy="1329595"/>
          </a:xfrm>
        </p:spPr>
        <p:txBody>
          <a:bodyPr/>
          <a:lstStyle/>
          <a:p>
            <a:r>
              <a:rPr lang="en-US" dirty="0" smtClean="0"/>
              <a:t>How The Vista Security</a:t>
            </a:r>
            <a:br>
              <a:rPr lang="en-US" dirty="0" smtClean="0"/>
            </a:br>
            <a:r>
              <a:rPr lang="en-US" dirty="0" smtClean="0"/>
              <a:t>Guide Works</a:t>
            </a:r>
          </a:p>
        </p:txBody>
      </p:sp>
      <p:grpSp>
        <p:nvGrpSpPr>
          <p:cNvPr id="2" name="Group 27"/>
          <p:cNvGrpSpPr/>
          <p:nvPr/>
        </p:nvGrpSpPr>
        <p:grpSpPr>
          <a:xfrm>
            <a:off x="381000" y="1860114"/>
            <a:ext cx="2908300" cy="2286000"/>
            <a:chOff x="5778500" y="1219200"/>
            <a:chExt cx="2908300" cy="2286000"/>
          </a:xfrm>
        </p:grpSpPr>
        <p:sp>
          <p:nvSpPr>
            <p:cNvPr id="25" name="Rounded Rectangle 24"/>
            <p:cNvSpPr/>
            <p:nvPr/>
          </p:nvSpPr>
          <p:spPr bwMode="auto">
            <a:xfrm>
              <a:off x="5778500" y="1219200"/>
              <a:ext cx="2908300" cy="2286000"/>
            </a:xfrm>
            <a:prstGeom prst="roundRect">
              <a:avLst>
                <a:gd name="adj" fmla="val 9033"/>
              </a:avLst>
            </a:prstGeom>
            <a:gradFill flip="none" rotWithShape="1">
              <a:gsLst>
                <a:gs pos="25000">
                  <a:schemeClr val="accent5">
                    <a:lumMod val="40000"/>
                    <a:lumOff val="60000"/>
                  </a:schemeClr>
                </a:gs>
                <a:gs pos="50000">
                  <a:schemeClr val="accent5"/>
                </a:gs>
                <a:gs pos="51000">
                  <a:schemeClr val="accent5">
                    <a:lumMod val="40000"/>
                    <a:lumOff val="60000"/>
                  </a:schemeClr>
                </a:gs>
                <a:gs pos="85000">
                  <a:schemeClr val="accent5"/>
                </a:gs>
              </a:gsLst>
              <a:path path="circle">
                <a:fillToRect l="100000" t="100000"/>
              </a:path>
              <a:tileRect r="-100000" b="-100000"/>
            </a:gradFill>
            <a:ln>
              <a:noFill/>
              <a:headEnd type="none" w="med" len="med"/>
              <a:tailEnd type="none" w="med" len="med"/>
            </a:ln>
            <a:effectLst>
              <a:outerShdw blurRad="152400" dist="38100" dir="2700000" algn="tl" rotWithShape="0">
                <a:schemeClr val="accent5">
                  <a:alpha val="30000"/>
                </a:schemeClr>
              </a:outerShdw>
            </a:effectLst>
            <a:scene3d>
              <a:camera prst="orthographicFront"/>
              <a:lightRig rig="contrasting" dir="t">
                <a:rot lat="0" lon="0" rev="5400000"/>
              </a:lightRig>
            </a:scene3d>
            <a:sp3d contourW="12700" prstMaterial="clear">
              <a:bevelT w="254000" h="127000"/>
              <a:bevelB w="254000" h="127000"/>
              <a:extrusionClr>
                <a:schemeClr val="accent5"/>
              </a:extrusionClr>
              <a:contourClr>
                <a:schemeClr val="accent5"/>
              </a:contourClr>
            </a:sp3d>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accent1"/>
                </a:solidFill>
                <a:effectLst>
                  <a:outerShdw blurRad="38100" dist="38100" dir="2700000" algn="tl">
                    <a:srgbClr val="000000">
                      <a:alpha val="43137"/>
                    </a:srgbClr>
                  </a:outerShdw>
                </a:effectLst>
                <a:latin typeface="Trebuchet MS" pitchFamily="34" charset="0"/>
              </a:endParaRPr>
            </a:p>
          </p:txBody>
        </p:sp>
        <p:sp>
          <p:nvSpPr>
            <p:cNvPr id="19" name="Rounded Rectangle 18"/>
            <p:cNvSpPr/>
            <p:nvPr/>
          </p:nvSpPr>
          <p:spPr bwMode="auto">
            <a:xfrm>
              <a:off x="5861050" y="1333500"/>
              <a:ext cx="2743200" cy="2057400"/>
            </a:xfrm>
            <a:prstGeom prst="roundRect">
              <a:avLst>
                <a:gd name="adj" fmla="val 9033"/>
              </a:avLst>
            </a:prstGeom>
            <a:gradFill flip="none" rotWithShape="1">
              <a:gsLst>
                <a:gs pos="25000">
                  <a:schemeClr val="accent6">
                    <a:lumMod val="40000"/>
                    <a:lumOff val="60000"/>
                  </a:schemeClr>
                </a:gs>
                <a:gs pos="50000">
                  <a:schemeClr val="accent6"/>
                </a:gs>
                <a:gs pos="51000">
                  <a:schemeClr val="accent6">
                    <a:lumMod val="40000"/>
                    <a:lumOff val="60000"/>
                  </a:schemeClr>
                </a:gs>
                <a:gs pos="85000">
                  <a:schemeClr val="accent6"/>
                </a:gs>
              </a:gsLst>
              <a:path path="circle">
                <a:fillToRect l="100000" t="100000"/>
              </a:path>
              <a:tileRect r="-100000" b="-100000"/>
            </a:gradFill>
            <a:ln>
              <a:noFill/>
              <a:headEnd type="none" w="med" len="med"/>
              <a:tailEnd type="none" w="med" len="med"/>
            </a:ln>
            <a:effectLst>
              <a:outerShdw blurRad="152400" dist="38100" dir="2700000" algn="tl" rotWithShape="0">
                <a:schemeClr val="accent6">
                  <a:alpha val="30000"/>
                </a:schemeClr>
              </a:outerShdw>
            </a:effectLst>
            <a:scene3d>
              <a:camera prst="orthographicFront"/>
              <a:lightRig rig="contrasting" dir="t">
                <a:rot lat="0" lon="0" rev="5400000"/>
              </a:lightRig>
            </a:scene3d>
            <a:sp3d extrusionH="76200" contourW="12700" prstMaterial="clear">
              <a:bevelT w="254000" h="127000"/>
              <a:bevelB w="254000" h="127000"/>
              <a:extrusionClr>
                <a:schemeClr val="accent6"/>
              </a:extrusionClr>
              <a:contourClr>
                <a:schemeClr val="accent6"/>
              </a:contourClr>
            </a:sp3d>
          </p:spPr>
          <p:style>
            <a:lnRef idx="3">
              <a:schemeClr val="lt1"/>
            </a:lnRef>
            <a:fillRef idx="1">
              <a:schemeClr val="accent1"/>
            </a:fillRef>
            <a:effectRef idx="1">
              <a:schemeClr val="accent1"/>
            </a:effectRef>
            <a:fontRef idx="minor">
              <a:schemeClr val="lt1"/>
            </a:fontRef>
          </p:style>
          <p:txBody>
            <a:bodyPr vert="horz" wrap="square" lIns="0" tIns="0" rIns="0" bIns="0" numCol="1" rtlCol="0" anchor="ctr" anchorCtr="0" compatLnSpc="1">
              <a:prstTxWarp prst="textNoShape">
                <a:avLst/>
              </a:prstTxWarp>
            </a:bodyPr>
            <a:lstStyle/>
            <a:p>
              <a:pPr fontAlgn="base">
                <a:lnSpc>
                  <a:spcPct val="90000"/>
                </a:lnSpc>
                <a:spcBef>
                  <a:spcPct val="20000"/>
                </a:spcBef>
                <a:spcAft>
                  <a:spcPts val="300"/>
                </a:spcAft>
              </a:pPr>
              <a:r>
                <a:rPr lang="en-US" dirty="0" smtClean="0">
                  <a:solidFill>
                    <a:schemeClr val="accent1"/>
                  </a:solidFill>
                  <a:latin typeface="Trebuchet MS" pitchFamily="34" charset="0"/>
                </a:rPr>
                <a:t>Choose right baseline config for risk posture</a:t>
              </a:r>
            </a:p>
            <a:p>
              <a:pPr marL="225425" indent="-225425" fontAlgn="base">
                <a:lnSpc>
                  <a:spcPct val="90000"/>
                </a:lnSpc>
                <a:spcBef>
                  <a:spcPct val="20000"/>
                </a:spcBef>
                <a:spcAft>
                  <a:spcPts val="300"/>
                </a:spcAft>
                <a:buBlip>
                  <a:blip r:embed="rId4"/>
                </a:buBlip>
              </a:pPr>
              <a:r>
                <a:rPr lang="en-US" sz="1600" dirty="0" smtClean="0">
                  <a:solidFill>
                    <a:schemeClr val="accent1"/>
                  </a:solidFill>
                  <a:latin typeface="Trebuchet MS" pitchFamily="34" charset="0"/>
                </a:rPr>
                <a:t>Enterprise Client?</a:t>
              </a:r>
            </a:p>
            <a:p>
              <a:pPr marL="225425" indent="-225425" fontAlgn="base">
                <a:lnSpc>
                  <a:spcPct val="90000"/>
                </a:lnSpc>
                <a:spcBef>
                  <a:spcPct val="20000"/>
                </a:spcBef>
                <a:spcAft>
                  <a:spcPts val="300"/>
                </a:spcAft>
                <a:buBlip>
                  <a:blip r:embed="rId4"/>
                </a:buBlip>
              </a:pPr>
              <a:r>
                <a:rPr lang="en-US" sz="1600" dirty="0" smtClean="0">
                  <a:solidFill>
                    <a:schemeClr val="accent1"/>
                  </a:solidFill>
                  <a:latin typeface="Trebuchet MS" pitchFamily="34" charset="0"/>
                </a:rPr>
                <a:t>Specialized Security—Limited Functionality?</a:t>
              </a:r>
            </a:p>
          </p:txBody>
        </p:sp>
      </p:grpSp>
      <p:pic>
        <p:nvPicPr>
          <p:cNvPr id="20" name="Picture 4"/>
          <p:cNvPicPr>
            <a:picLocks noChangeAspect="1" noChangeArrowheads="1"/>
          </p:cNvPicPr>
          <p:nvPr/>
        </p:nvPicPr>
        <p:blipFill>
          <a:blip r:embed="rId5" cstate="print"/>
          <a:stretch>
            <a:fillRect/>
          </a:stretch>
        </p:blipFill>
        <p:spPr bwMode="auto">
          <a:xfrm>
            <a:off x="3657600" y="2317314"/>
            <a:ext cx="1295400" cy="1295400"/>
          </a:xfrm>
          <a:prstGeom prst="rect">
            <a:avLst/>
          </a:prstGeom>
          <a:noFill/>
          <a:ln w="9525">
            <a:noFill/>
            <a:miter lim="800000"/>
            <a:headEnd/>
            <a:tailEnd/>
          </a:ln>
          <a:effectLst/>
        </p:spPr>
      </p:pic>
      <p:pic>
        <p:nvPicPr>
          <p:cNvPr id="21" name="Picture 5"/>
          <p:cNvPicPr>
            <a:picLocks noChangeAspect="1" noChangeArrowheads="1"/>
          </p:cNvPicPr>
          <p:nvPr/>
        </p:nvPicPr>
        <p:blipFill>
          <a:blip r:embed="rId6" cstate="print"/>
          <a:stretch>
            <a:fillRect/>
          </a:stretch>
        </p:blipFill>
        <p:spPr bwMode="auto">
          <a:xfrm>
            <a:off x="3657600" y="2850714"/>
            <a:ext cx="1295400" cy="1295400"/>
          </a:xfrm>
          <a:prstGeom prst="rect">
            <a:avLst/>
          </a:prstGeom>
          <a:noFill/>
          <a:ln w="9525">
            <a:noFill/>
            <a:miter lim="800000"/>
            <a:headEnd/>
            <a:tailEnd/>
          </a:ln>
          <a:effectLst/>
        </p:spPr>
      </p:pic>
      <p:grpSp>
        <p:nvGrpSpPr>
          <p:cNvPr id="26" name="Group 25"/>
          <p:cNvGrpSpPr/>
          <p:nvPr/>
        </p:nvGrpSpPr>
        <p:grpSpPr>
          <a:xfrm>
            <a:off x="1622120" y="3041214"/>
            <a:ext cx="4353230" cy="2286000"/>
            <a:chOff x="1622120" y="3041214"/>
            <a:chExt cx="4353230" cy="2286000"/>
          </a:xfrm>
        </p:grpSpPr>
        <p:grpSp>
          <p:nvGrpSpPr>
            <p:cNvPr id="5" name="Group 31"/>
            <p:cNvGrpSpPr/>
            <p:nvPr/>
          </p:nvGrpSpPr>
          <p:grpSpPr>
            <a:xfrm>
              <a:off x="3067050" y="3041214"/>
              <a:ext cx="2908300" cy="2286000"/>
              <a:chOff x="5778500" y="1219200"/>
              <a:chExt cx="2908300" cy="2286000"/>
            </a:xfrm>
          </p:grpSpPr>
          <p:sp>
            <p:nvSpPr>
              <p:cNvPr id="33" name="Rounded Rectangle 32"/>
              <p:cNvSpPr/>
              <p:nvPr/>
            </p:nvSpPr>
            <p:spPr bwMode="auto">
              <a:xfrm>
                <a:off x="5778500" y="1219200"/>
                <a:ext cx="2908300" cy="2286000"/>
              </a:xfrm>
              <a:prstGeom prst="roundRect">
                <a:avLst>
                  <a:gd name="adj" fmla="val 9033"/>
                </a:avLst>
              </a:prstGeom>
              <a:gradFill flip="none" rotWithShape="1">
                <a:gsLst>
                  <a:gs pos="25000">
                    <a:schemeClr val="accent5">
                      <a:lumMod val="40000"/>
                      <a:lumOff val="60000"/>
                    </a:schemeClr>
                  </a:gs>
                  <a:gs pos="50000">
                    <a:schemeClr val="accent5"/>
                  </a:gs>
                  <a:gs pos="51000">
                    <a:schemeClr val="accent5">
                      <a:lumMod val="40000"/>
                      <a:lumOff val="60000"/>
                    </a:schemeClr>
                  </a:gs>
                  <a:gs pos="85000">
                    <a:schemeClr val="accent5"/>
                  </a:gs>
                </a:gsLst>
                <a:path path="circle">
                  <a:fillToRect l="100000" t="100000"/>
                </a:path>
                <a:tileRect r="-100000" b="-100000"/>
              </a:gradFill>
              <a:ln>
                <a:noFill/>
                <a:headEnd type="none" w="med" len="med"/>
                <a:tailEnd type="none" w="med" len="med"/>
              </a:ln>
              <a:effectLst>
                <a:outerShdw blurRad="152400" dist="38100" dir="2700000" algn="tl" rotWithShape="0">
                  <a:schemeClr val="accent5">
                    <a:alpha val="30000"/>
                  </a:schemeClr>
                </a:outerShdw>
              </a:effectLst>
              <a:scene3d>
                <a:camera prst="orthographicFront"/>
                <a:lightRig rig="contrasting" dir="t">
                  <a:rot lat="0" lon="0" rev="5400000"/>
                </a:lightRig>
              </a:scene3d>
              <a:sp3d contourW="12700" prstMaterial="clear">
                <a:bevelT w="254000" h="127000"/>
                <a:bevelB w="254000" h="127000"/>
                <a:extrusionClr>
                  <a:schemeClr val="accent5"/>
                </a:extrusionClr>
                <a:contourClr>
                  <a:schemeClr val="accent5"/>
                </a:contourClr>
              </a:sp3d>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accent1"/>
                  </a:solidFill>
                  <a:effectLst>
                    <a:outerShdw blurRad="38100" dist="38100" dir="2700000" algn="tl">
                      <a:srgbClr val="000000">
                        <a:alpha val="43137"/>
                      </a:srgbClr>
                    </a:outerShdw>
                  </a:effectLst>
                  <a:latin typeface="Trebuchet MS" pitchFamily="34" charset="0"/>
                </a:endParaRPr>
              </a:p>
            </p:txBody>
          </p:sp>
          <p:sp>
            <p:nvSpPr>
              <p:cNvPr id="34" name="Rounded Rectangle 33"/>
              <p:cNvSpPr/>
              <p:nvPr/>
            </p:nvSpPr>
            <p:spPr bwMode="auto">
              <a:xfrm>
                <a:off x="5861050" y="1333500"/>
                <a:ext cx="2743200" cy="2057400"/>
              </a:xfrm>
              <a:prstGeom prst="roundRect">
                <a:avLst>
                  <a:gd name="adj" fmla="val 9033"/>
                </a:avLst>
              </a:prstGeom>
              <a:gradFill flip="none" rotWithShape="1">
                <a:gsLst>
                  <a:gs pos="25000">
                    <a:schemeClr val="accent6">
                      <a:lumMod val="40000"/>
                      <a:lumOff val="60000"/>
                    </a:schemeClr>
                  </a:gs>
                  <a:gs pos="50000">
                    <a:schemeClr val="accent6"/>
                  </a:gs>
                  <a:gs pos="51000">
                    <a:schemeClr val="accent6">
                      <a:lumMod val="40000"/>
                      <a:lumOff val="60000"/>
                    </a:schemeClr>
                  </a:gs>
                  <a:gs pos="85000">
                    <a:schemeClr val="accent6"/>
                  </a:gs>
                </a:gsLst>
                <a:path path="circle">
                  <a:fillToRect l="100000" t="100000"/>
                </a:path>
                <a:tileRect r="-100000" b="-100000"/>
              </a:gradFill>
              <a:ln>
                <a:noFill/>
                <a:headEnd type="none" w="med" len="med"/>
                <a:tailEnd type="none" w="med" len="med"/>
              </a:ln>
              <a:effectLst>
                <a:outerShdw blurRad="152400" dist="38100" dir="2700000" algn="tl" rotWithShape="0">
                  <a:schemeClr val="accent6">
                    <a:alpha val="30000"/>
                  </a:schemeClr>
                </a:outerShdw>
              </a:effectLst>
              <a:scene3d>
                <a:camera prst="orthographicFront"/>
                <a:lightRig rig="contrasting" dir="t">
                  <a:rot lat="0" lon="0" rev="5400000"/>
                </a:lightRig>
              </a:scene3d>
              <a:sp3d extrusionH="76200" contourW="12700" prstMaterial="clear">
                <a:bevelT w="254000" h="127000"/>
                <a:bevelB w="254000" h="127000"/>
                <a:extrusionClr>
                  <a:schemeClr val="accent6"/>
                </a:extrusionClr>
                <a:contourClr>
                  <a:schemeClr val="accent6"/>
                </a:contourClr>
              </a:sp3d>
            </p:spPr>
            <p:style>
              <a:lnRef idx="3">
                <a:schemeClr val="lt1"/>
              </a:lnRef>
              <a:fillRef idx="1">
                <a:schemeClr val="accent1"/>
              </a:fillRef>
              <a:effectRef idx="1">
                <a:schemeClr val="accent1"/>
              </a:effectRef>
              <a:fontRef idx="minor">
                <a:schemeClr val="lt1"/>
              </a:fontRef>
            </p:style>
            <p:txBody>
              <a:bodyPr vert="horz" wrap="square" lIns="0" tIns="0" rIns="0" bIns="0" numCol="1" rtlCol="0" anchor="ctr" anchorCtr="0" compatLnSpc="1">
                <a:prstTxWarp prst="textNoShape">
                  <a:avLst/>
                </a:prstTxWarp>
              </a:bodyPr>
              <a:lstStyle/>
              <a:p>
                <a:pPr marL="57150" fontAlgn="base">
                  <a:lnSpc>
                    <a:spcPct val="90000"/>
                  </a:lnSpc>
                  <a:spcBef>
                    <a:spcPct val="20000"/>
                  </a:spcBef>
                  <a:spcAft>
                    <a:spcPts val="300"/>
                  </a:spcAft>
                </a:pPr>
                <a:r>
                  <a:rPr lang="en-US" dirty="0" smtClean="0">
                    <a:solidFill>
                      <a:schemeClr val="accent1"/>
                    </a:solidFill>
                    <a:latin typeface="Trebuchet MS" pitchFamily="34" charset="0"/>
                  </a:rPr>
                  <a:t>Tailor preset </a:t>
                </a:r>
                <a:r>
                  <a:rPr lang="en-US" dirty="0" err="1" smtClean="0">
                    <a:solidFill>
                      <a:schemeClr val="accent1"/>
                    </a:solidFill>
                    <a:latin typeface="Trebuchet MS" pitchFamily="34" charset="0"/>
                  </a:rPr>
                  <a:t>configs</a:t>
                </a:r>
                <a:r>
                  <a:rPr lang="en-US" dirty="0" smtClean="0">
                    <a:solidFill>
                      <a:schemeClr val="accent1"/>
                    </a:solidFill>
                    <a:latin typeface="Trebuchet MS" pitchFamily="34" charset="0"/>
                  </a:rPr>
                  <a:t> </a:t>
                </a:r>
                <a:br>
                  <a:rPr lang="en-US" dirty="0" smtClean="0">
                    <a:solidFill>
                      <a:schemeClr val="accent1"/>
                    </a:solidFill>
                    <a:latin typeface="Trebuchet MS" pitchFamily="34" charset="0"/>
                  </a:rPr>
                </a:br>
                <a:r>
                  <a:rPr lang="en-US" dirty="0" smtClean="0">
                    <a:solidFill>
                      <a:schemeClr val="accent1"/>
                    </a:solidFill>
                    <a:latin typeface="Trebuchet MS" pitchFamily="34" charset="0"/>
                  </a:rPr>
                  <a:t>for your org</a:t>
                </a:r>
              </a:p>
              <a:p>
                <a:pPr marL="225425" indent="-225425" fontAlgn="base">
                  <a:lnSpc>
                    <a:spcPct val="90000"/>
                  </a:lnSpc>
                  <a:spcBef>
                    <a:spcPct val="20000"/>
                  </a:spcBef>
                  <a:spcAft>
                    <a:spcPts val="300"/>
                  </a:spcAft>
                  <a:buBlip>
                    <a:blip r:embed="rId4"/>
                  </a:buBlip>
                </a:pPr>
                <a:r>
                  <a:rPr lang="en-US" sz="1600" dirty="0" smtClean="0">
                    <a:solidFill>
                      <a:schemeClr val="accent1"/>
                    </a:solidFill>
                    <a:latin typeface="Trebuchet MS" pitchFamily="34" charset="0"/>
                  </a:rPr>
                  <a:t>Defend against Malware</a:t>
                </a:r>
              </a:p>
              <a:p>
                <a:pPr marL="225425" indent="-225425" fontAlgn="base">
                  <a:lnSpc>
                    <a:spcPct val="90000"/>
                  </a:lnSpc>
                  <a:spcBef>
                    <a:spcPct val="20000"/>
                  </a:spcBef>
                  <a:spcAft>
                    <a:spcPts val="300"/>
                  </a:spcAft>
                  <a:buBlip>
                    <a:blip r:embed="rId4"/>
                  </a:buBlip>
                </a:pPr>
                <a:r>
                  <a:rPr lang="en-US" sz="1600" dirty="0" smtClean="0">
                    <a:solidFill>
                      <a:schemeClr val="accent1"/>
                    </a:solidFill>
                    <a:latin typeface="Trebuchet MS" pitchFamily="34" charset="0"/>
                  </a:rPr>
                  <a:t>Protect sensitive data</a:t>
                </a:r>
              </a:p>
              <a:p>
                <a:pPr marL="225425" indent="-225425" fontAlgn="base">
                  <a:lnSpc>
                    <a:spcPct val="90000"/>
                  </a:lnSpc>
                  <a:spcBef>
                    <a:spcPct val="20000"/>
                  </a:spcBef>
                  <a:spcAft>
                    <a:spcPts val="300"/>
                  </a:spcAft>
                  <a:buBlip>
                    <a:blip r:embed="rId4"/>
                  </a:buBlip>
                </a:pPr>
                <a:r>
                  <a:rPr lang="en-US" sz="1600" dirty="0" smtClean="0">
                    <a:solidFill>
                      <a:schemeClr val="accent1"/>
                    </a:solidFill>
                    <a:latin typeface="Trebuchet MS" pitchFamily="34" charset="0"/>
                  </a:rPr>
                  <a:t>Troubleshoot apps</a:t>
                </a:r>
              </a:p>
            </p:txBody>
          </p:sp>
        </p:grpSp>
        <p:sp>
          <p:nvSpPr>
            <p:cNvPr id="23" name="Bent Arrow 22"/>
            <p:cNvSpPr/>
            <p:nvPr/>
          </p:nvSpPr>
          <p:spPr bwMode="auto">
            <a:xfrm flipV="1">
              <a:off x="1622120" y="4183693"/>
              <a:ext cx="1396651" cy="939452"/>
            </a:xfrm>
            <a:prstGeom prst="bentArrow">
              <a:avLst>
                <a:gd name="adj1" fmla="val 25000"/>
                <a:gd name="adj2" fmla="val 25000"/>
                <a:gd name="adj3" fmla="val 25000"/>
                <a:gd name="adj4" fmla="val 42416"/>
              </a:avLst>
            </a:prstGeom>
            <a:gradFill flip="none" rotWithShape="0">
              <a:gsLst>
                <a:gs pos="25000">
                  <a:schemeClr val="accent3">
                    <a:lumMod val="40000"/>
                    <a:lumOff val="60000"/>
                  </a:schemeClr>
                </a:gs>
                <a:gs pos="50000">
                  <a:schemeClr val="accent3"/>
                </a:gs>
                <a:gs pos="51000">
                  <a:schemeClr val="accent3">
                    <a:lumMod val="40000"/>
                    <a:lumOff val="60000"/>
                  </a:schemeClr>
                </a:gs>
                <a:gs pos="85000">
                  <a:schemeClr val="accent3"/>
                </a:gs>
              </a:gsLst>
              <a:path path="circle">
                <a:fillToRect l="100000" t="100000"/>
              </a:path>
              <a:tileRect r="-100000" b="-100000"/>
            </a:gradFill>
            <a:ln>
              <a:noFill/>
              <a:headEnd type="none" w="med" len="med"/>
              <a:tailEnd type="none" w="med" len="med"/>
            </a:ln>
            <a:effectLst>
              <a:outerShdw blurRad="152400" dist="38100" dir="2700000" algn="tl" rotWithShape="0">
                <a:schemeClr val="accent3">
                  <a:alpha val="30000"/>
                </a:schemeClr>
              </a:outerShdw>
            </a:effectLst>
            <a:scene3d>
              <a:camera prst="orthographicFront"/>
              <a:lightRig rig="contrasting" dir="t">
                <a:rot lat="0" lon="0" rev="5400000"/>
              </a:lightRig>
            </a:scene3d>
            <a:sp3d extrusionH="76200" contourW="12700" prstMaterial="clear">
              <a:bevelT w="254000" h="127000"/>
              <a:bevelB w="254000" h="127000"/>
              <a:extrusionClr>
                <a:schemeClr val="accent3"/>
              </a:extrusionClr>
              <a:contourClr>
                <a:schemeClr val="accent3"/>
              </a:contourClr>
            </a:sp3d>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accent1"/>
                </a:solidFill>
                <a:effectLst>
                  <a:outerShdw blurRad="38100" dist="38100" dir="2700000" algn="tl">
                    <a:srgbClr val="000000">
                      <a:alpha val="43137"/>
                    </a:srgbClr>
                  </a:outerShdw>
                </a:effectLst>
                <a:latin typeface="Trebuchet MS" pitchFamily="34" charset="0"/>
              </a:endParaRPr>
            </a:p>
          </p:txBody>
        </p:sp>
      </p:grpSp>
      <p:grpSp>
        <p:nvGrpSpPr>
          <p:cNvPr id="27" name="Group 26"/>
          <p:cNvGrpSpPr/>
          <p:nvPr/>
        </p:nvGrpSpPr>
        <p:grpSpPr>
          <a:xfrm>
            <a:off x="4302691" y="4222314"/>
            <a:ext cx="4349184" cy="2286000"/>
            <a:chOff x="4302691" y="4222314"/>
            <a:chExt cx="4349184" cy="2286000"/>
          </a:xfrm>
        </p:grpSpPr>
        <p:grpSp>
          <p:nvGrpSpPr>
            <p:cNvPr id="7" name="Group 34"/>
            <p:cNvGrpSpPr/>
            <p:nvPr/>
          </p:nvGrpSpPr>
          <p:grpSpPr>
            <a:xfrm>
              <a:off x="5743575" y="4222314"/>
              <a:ext cx="2908300" cy="2286000"/>
              <a:chOff x="5778500" y="1219200"/>
              <a:chExt cx="2908300" cy="2286000"/>
            </a:xfrm>
          </p:grpSpPr>
          <p:sp>
            <p:nvSpPr>
              <p:cNvPr id="36" name="Rounded Rectangle 35"/>
              <p:cNvSpPr/>
              <p:nvPr/>
            </p:nvSpPr>
            <p:spPr bwMode="auto">
              <a:xfrm>
                <a:off x="5778500" y="1219200"/>
                <a:ext cx="2908300" cy="2286000"/>
              </a:xfrm>
              <a:prstGeom prst="roundRect">
                <a:avLst>
                  <a:gd name="adj" fmla="val 9033"/>
                </a:avLst>
              </a:prstGeom>
              <a:gradFill flip="none" rotWithShape="1">
                <a:gsLst>
                  <a:gs pos="25000">
                    <a:schemeClr val="accent5">
                      <a:lumMod val="40000"/>
                      <a:lumOff val="60000"/>
                    </a:schemeClr>
                  </a:gs>
                  <a:gs pos="50000">
                    <a:schemeClr val="accent5"/>
                  </a:gs>
                  <a:gs pos="51000">
                    <a:schemeClr val="accent5">
                      <a:lumMod val="40000"/>
                      <a:lumOff val="60000"/>
                    </a:schemeClr>
                  </a:gs>
                  <a:gs pos="85000">
                    <a:schemeClr val="accent5"/>
                  </a:gs>
                </a:gsLst>
                <a:path path="circle">
                  <a:fillToRect l="100000" t="100000"/>
                </a:path>
                <a:tileRect r="-100000" b="-100000"/>
              </a:gradFill>
              <a:ln>
                <a:noFill/>
                <a:headEnd type="none" w="med" len="med"/>
                <a:tailEnd type="none" w="med" len="med"/>
              </a:ln>
              <a:effectLst>
                <a:outerShdw blurRad="152400" dist="38100" dir="2700000" algn="tl" rotWithShape="0">
                  <a:schemeClr val="accent5">
                    <a:alpha val="30000"/>
                  </a:schemeClr>
                </a:outerShdw>
              </a:effectLst>
              <a:scene3d>
                <a:camera prst="orthographicFront"/>
                <a:lightRig rig="contrasting" dir="t">
                  <a:rot lat="0" lon="0" rev="5400000"/>
                </a:lightRig>
              </a:scene3d>
              <a:sp3d contourW="12700" prstMaterial="clear">
                <a:bevelT w="254000" h="127000"/>
                <a:bevelB w="254000" h="127000"/>
                <a:extrusionClr>
                  <a:schemeClr val="accent5"/>
                </a:extrusionClr>
                <a:contourClr>
                  <a:schemeClr val="accent5"/>
                </a:contourClr>
              </a:sp3d>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accent1"/>
                  </a:solidFill>
                  <a:effectLst>
                    <a:outerShdw blurRad="38100" dist="38100" dir="2700000" algn="tl">
                      <a:srgbClr val="000000">
                        <a:alpha val="43137"/>
                      </a:srgbClr>
                    </a:outerShdw>
                  </a:effectLst>
                  <a:latin typeface="Trebuchet MS" pitchFamily="34" charset="0"/>
                </a:endParaRPr>
              </a:p>
            </p:txBody>
          </p:sp>
          <p:sp>
            <p:nvSpPr>
              <p:cNvPr id="37" name="Rounded Rectangle 36"/>
              <p:cNvSpPr/>
              <p:nvPr/>
            </p:nvSpPr>
            <p:spPr bwMode="auto">
              <a:xfrm>
                <a:off x="5868988" y="1333500"/>
                <a:ext cx="2743200" cy="2057400"/>
              </a:xfrm>
              <a:prstGeom prst="roundRect">
                <a:avLst>
                  <a:gd name="adj" fmla="val 9033"/>
                </a:avLst>
              </a:prstGeom>
              <a:gradFill flip="none" rotWithShape="1">
                <a:gsLst>
                  <a:gs pos="25000">
                    <a:schemeClr val="accent6">
                      <a:lumMod val="40000"/>
                      <a:lumOff val="60000"/>
                    </a:schemeClr>
                  </a:gs>
                  <a:gs pos="50000">
                    <a:schemeClr val="accent6"/>
                  </a:gs>
                  <a:gs pos="51000">
                    <a:schemeClr val="accent6">
                      <a:lumMod val="40000"/>
                      <a:lumOff val="60000"/>
                    </a:schemeClr>
                  </a:gs>
                  <a:gs pos="85000">
                    <a:schemeClr val="accent6"/>
                  </a:gs>
                </a:gsLst>
                <a:path path="circle">
                  <a:fillToRect l="100000" t="100000"/>
                </a:path>
                <a:tileRect r="-100000" b="-100000"/>
              </a:gradFill>
              <a:ln>
                <a:noFill/>
                <a:headEnd type="none" w="med" len="med"/>
                <a:tailEnd type="none" w="med" len="med"/>
              </a:ln>
              <a:effectLst>
                <a:outerShdw blurRad="152400" dist="38100" dir="2700000" algn="tl" rotWithShape="0">
                  <a:schemeClr val="accent6">
                    <a:alpha val="30000"/>
                  </a:schemeClr>
                </a:outerShdw>
              </a:effectLst>
              <a:scene3d>
                <a:camera prst="orthographicFront"/>
                <a:lightRig rig="contrasting" dir="t">
                  <a:rot lat="0" lon="0" rev="5400000"/>
                </a:lightRig>
              </a:scene3d>
              <a:sp3d extrusionH="76200" contourW="12700" prstMaterial="clear">
                <a:bevelT w="254000" h="127000"/>
                <a:bevelB w="254000" h="127000"/>
                <a:extrusionClr>
                  <a:schemeClr val="accent6"/>
                </a:extrusionClr>
                <a:contourClr>
                  <a:schemeClr val="accent6"/>
                </a:contourClr>
              </a:sp3d>
            </p:spPr>
            <p:style>
              <a:lnRef idx="3">
                <a:schemeClr val="lt1"/>
              </a:lnRef>
              <a:fillRef idx="1">
                <a:schemeClr val="accent1"/>
              </a:fillRef>
              <a:effectRef idx="1">
                <a:schemeClr val="accent1"/>
              </a:effectRef>
              <a:fontRef idx="minor">
                <a:schemeClr val="lt1"/>
              </a:fontRef>
            </p:style>
            <p:txBody>
              <a:bodyPr vert="horz" wrap="none" lIns="0" tIns="0" rIns="0" bIns="0" numCol="1" rtlCol="0" anchor="ctr" anchorCtr="0" compatLnSpc="1">
                <a:prstTxWarp prst="textNoShape">
                  <a:avLst/>
                </a:prstTxWarp>
              </a:bodyPr>
              <a:lstStyle/>
              <a:p>
                <a:pPr marL="57150" fontAlgn="base">
                  <a:lnSpc>
                    <a:spcPct val="90000"/>
                  </a:lnSpc>
                  <a:spcBef>
                    <a:spcPct val="20000"/>
                  </a:spcBef>
                  <a:spcAft>
                    <a:spcPts val="300"/>
                  </a:spcAft>
                </a:pPr>
                <a:r>
                  <a:rPr lang="en-US" dirty="0" smtClean="0">
                    <a:solidFill>
                      <a:schemeClr val="accent1"/>
                    </a:solidFill>
                    <a:latin typeface="Trebuchet MS" pitchFamily="34" charset="0"/>
                  </a:rPr>
                  <a:t>Finish the job</a:t>
                </a:r>
              </a:p>
              <a:p>
                <a:pPr marL="225425" indent="-225425" fontAlgn="base">
                  <a:lnSpc>
                    <a:spcPct val="90000"/>
                  </a:lnSpc>
                  <a:spcBef>
                    <a:spcPct val="20000"/>
                  </a:spcBef>
                  <a:spcAft>
                    <a:spcPts val="300"/>
                  </a:spcAft>
                  <a:buBlip>
                    <a:blip r:embed="rId4"/>
                  </a:buBlip>
                </a:pPr>
                <a:r>
                  <a:rPr lang="en-US" sz="1600" dirty="0" smtClean="0">
                    <a:solidFill>
                      <a:schemeClr val="accent1"/>
                    </a:solidFill>
                    <a:latin typeface="Trebuchet MS" pitchFamily="34" charset="0"/>
                  </a:rPr>
                  <a:t>Deploy to</a:t>
                </a:r>
                <a:br>
                  <a:rPr lang="en-US" sz="1600" dirty="0" smtClean="0">
                    <a:solidFill>
                      <a:schemeClr val="accent1"/>
                    </a:solidFill>
                    <a:latin typeface="Trebuchet MS" pitchFamily="34" charset="0"/>
                  </a:rPr>
                </a:br>
                <a:r>
                  <a:rPr lang="en-US" sz="1600" dirty="0" smtClean="0">
                    <a:solidFill>
                      <a:schemeClr val="accent1"/>
                    </a:solidFill>
                    <a:latin typeface="Trebuchet MS" pitchFamily="34" charset="0"/>
                  </a:rPr>
                  <a:t>test environment </a:t>
                </a:r>
              </a:p>
              <a:p>
                <a:pPr marL="225425" indent="-225425" fontAlgn="base">
                  <a:lnSpc>
                    <a:spcPct val="90000"/>
                  </a:lnSpc>
                  <a:spcBef>
                    <a:spcPct val="20000"/>
                  </a:spcBef>
                  <a:spcAft>
                    <a:spcPts val="300"/>
                  </a:spcAft>
                  <a:buBlip>
                    <a:blip r:embed="rId4"/>
                  </a:buBlip>
                </a:pPr>
                <a:r>
                  <a:rPr lang="en-US" sz="1600" dirty="0" smtClean="0">
                    <a:solidFill>
                      <a:schemeClr val="accent1"/>
                    </a:solidFill>
                    <a:latin typeface="Trebuchet MS" pitchFamily="34" charset="0"/>
                  </a:rPr>
                  <a:t>Test!</a:t>
                </a:r>
              </a:p>
              <a:p>
                <a:pPr marL="225425" indent="-225425" fontAlgn="base">
                  <a:lnSpc>
                    <a:spcPct val="90000"/>
                  </a:lnSpc>
                  <a:spcBef>
                    <a:spcPct val="20000"/>
                  </a:spcBef>
                  <a:spcAft>
                    <a:spcPts val="300"/>
                  </a:spcAft>
                  <a:buBlip>
                    <a:blip r:embed="rId4"/>
                  </a:buBlip>
                </a:pPr>
                <a:r>
                  <a:rPr lang="en-US" sz="1600" dirty="0" smtClean="0">
                    <a:solidFill>
                      <a:schemeClr val="accent1"/>
                    </a:solidFill>
                    <a:latin typeface="Trebuchet MS" pitchFamily="34" charset="0"/>
                  </a:rPr>
                  <a:t>Deploy tested settings</a:t>
                </a:r>
                <a:br>
                  <a:rPr lang="en-US" sz="1600" dirty="0" smtClean="0">
                    <a:solidFill>
                      <a:schemeClr val="accent1"/>
                    </a:solidFill>
                    <a:latin typeface="Trebuchet MS" pitchFamily="34" charset="0"/>
                  </a:rPr>
                </a:br>
                <a:r>
                  <a:rPr lang="en-US" sz="1600" dirty="0" smtClean="0">
                    <a:solidFill>
                      <a:schemeClr val="accent1"/>
                    </a:solidFill>
                    <a:latin typeface="Trebuchet MS" pitchFamily="34" charset="0"/>
                  </a:rPr>
                  <a:t>to production environment</a:t>
                </a:r>
              </a:p>
            </p:txBody>
          </p:sp>
        </p:grpSp>
        <p:sp>
          <p:nvSpPr>
            <p:cNvPr id="24" name="Bent Arrow 23"/>
            <p:cNvSpPr/>
            <p:nvPr/>
          </p:nvSpPr>
          <p:spPr bwMode="auto">
            <a:xfrm flipV="1">
              <a:off x="4302691" y="5350158"/>
              <a:ext cx="1396651" cy="939452"/>
            </a:xfrm>
            <a:prstGeom prst="bentArrow">
              <a:avLst>
                <a:gd name="adj1" fmla="val 25000"/>
                <a:gd name="adj2" fmla="val 25000"/>
                <a:gd name="adj3" fmla="val 25000"/>
                <a:gd name="adj4" fmla="val 42416"/>
              </a:avLst>
            </a:prstGeom>
            <a:gradFill flip="none" rotWithShape="0">
              <a:gsLst>
                <a:gs pos="25000">
                  <a:schemeClr val="accent3">
                    <a:lumMod val="40000"/>
                    <a:lumOff val="60000"/>
                  </a:schemeClr>
                </a:gs>
                <a:gs pos="50000">
                  <a:schemeClr val="accent3"/>
                </a:gs>
                <a:gs pos="51000">
                  <a:schemeClr val="accent3">
                    <a:lumMod val="40000"/>
                    <a:lumOff val="60000"/>
                  </a:schemeClr>
                </a:gs>
                <a:gs pos="85000">
                  <a:schemeClr val="accent3"/>
                </a:gs>
              </a:gsLst>
              <a:path path="circle">
                <a:fillToRect l="100000" t="100000"/>
              </a:path>
              <a:tileRect r="-100000" b="-100000"/>
            </a:gradFill>
            <a:ln>
              <a:noFill/>
              <a:headEnd type="none" w="med" len="med"/>
              <a:tailEnd type="none" w="med" len="med"/>
            </a:ln>
            <a:effectLst>
              <a:outerShdw blurRad="152400" dist="38100" dir="2700000" algn="tl" rotWithShape="0">
                <a:schemeClr val="accent3">
                  <a:alpha val="30000"/>
                </a:schemeClr>
              </a:outerShdw>
            </a:effectLst>
            <a:scene3d>
              <a:camera prst="orthographicFront"/>
              <a:lightRig rig="contrasting" dir="t">
                <a:rot lat="0" lon="0" rev="5400000"/>
              </a:lightRig>
            </a:scene3d>
            <a:sp3d extrusionH="76200" contourW="12700" prstMaterial="clear">
              <a:bevelT w="254000" h="127000"/>
              <a:bevelB w="254000" h="127000"/>
              <a:extrusionClr>
                <a:schemeClr val="accent3"/>
              </a:extrusionClr>
              <a:contourClr>
                <a:schemeClr val="accent3"/>
              </a:contourClr>
            </a:sp3d>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accent1"/>
                </a:solidFill>
                <a:effectLst>
                  <a:outerShdw blurRad="38100" dist="38100" dir="2700000" algn="tl">
                    <a:srgbClr val="000000">
                      <a:alpha val="43137"/>
                    </a:srgbClr>
                  </a:outerShdw>
                </a:effectLst>
                <a:latin typeface="Trebuchet MS" pitchFamily="34" charset="0"/>
              </a:endParaRP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20"/>
                                        </p:tgtEl>
                                        <p:attrNameLst>
                                          <p:attrName>style.visibility</p:attrName>
                                        </p:attrNameLst>
                                      </p:cBhvr>
                                      <p:to>
                                        <p:strVal val="hidden"/>
                                      </p:to>
                                    </p:set>
                                  </p:childTnLst>
                                </p:cTn>
                              </p:par>
                            </p:childTnLst>
                          </p:cTn>
                        </p:par>
                        <p:par>
                          <p:cTn id="12" fill="hold">
                            <p:stCondLst>
                              <p:cond delay="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21"/>
                                        </p:tgtEl>
                                        <p:attrNameLst>
                                          <p:attrName>style.visibility</p:attrName>
                                        </p:attrNameLst>
                                      </p:cBhvr>
                                      <p:to>
                                        <p:strVal val="hidden"/>
                                      </p:to>
                                    </p:set>
                                  </p:childTnLst>
                                </p:cTn>
                              </p:par>
                            </p:childTnLst>
                          </p:cTn>
                        </p:par>
                        <p:par>
                          <p:cTn id="20" fill="hold">
                            <p:stCondLst>
                              <p:cond delay="0"/>
                            </p:stCondLst>
                            <p:childTnLst>
                              <p:par>
                                <p:cTn id="21" presetID="22" presetClass="entr" presetSubtype="8"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bwMode="auto">
          <a:xfrm>
            <a:off x="381000" y="1420813"/>
            <a:ext cx="8382000" cy="2922587"/>
          </a:xfrm>
          <a:prstGeom prst="round2DiagRect">
            <a:avLst>
              <a:gd name="adj1" fmla="val 34879"/>
              <a:gd name="adj2" fmla="val 0"/>
            </a:avLst>
          </a:prstGeom>
          <a:gradFill flip="none" rotWithShape="1">
            <a:gsLst>
              <a:gs pos="25000">
                <a:schemeClr val="accent5">
                  <a:lumMod val="40000"/>
                  <a:lumOff val="60000"/>
                </a:schemeClr>
              </a:gs>
              <a:gs pos="50000">
                <a:schemeClr val="accent5"/>
              </a:gs>
              <a:gs pos="51000">
                <a:schemeClr val="accent5">
                  <a:lumMod val="40000"/>
                  <a:lumOff val="60000"/>
                </a:schemeClr>
              </a:gs>
              <a:gs pos="85000">
                <a:schemeClr val="accent5"/>
              </a:gs>
            </a:gsLst>
            <a:path path="circle">
              <a:fillToRect l="100000" t="100000"/>
            </a:path>
            <a:tileRect r="-100000" b="-100000"/>
          </a:gradFill>
          <a:ln>
            <a:noFill/>
            <a:headEnd type="none" w="med" len="med"/>
            <a:tailEnd type="none" w="med" len="med"/>
          </a:ln>
          <a:effectLst>
            <a:outerShdw blurRad="152400" dist="38100" dir="2700000" algn="tl" rotWithShape="0">
              <a:schemeClr val="accent5">
                <a:alpha val="30000"/>
              </a:schemeClr>
            </a:outerShdw>
          </a:effectLst>
          <a:scene3d>
            <a:camera prst="orthographicFront"/>
            <a:lightRig rig="contrasting" dir="t">
              <a:rot lat="0" lon="0" rev="5400000"/>
            </a:lightRig>
          </a:scene3d>
          <a:sp3d contourW="12700" prstMaterial="clear">
            <a:bevelT w="254000" h="127000"/>
            <a:bevelB w="254000" h="127000"/>
            <a:extrusionClr>
              <a:schemeClr val="accent5"/>
            </a:extrusionClr>
            <a:contourClr>
              <a:schemeClr val="accent5"/>
            </a:contourClr>
          </a:sp3d>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ts val="432"/>
              </a:spcBef>
              <a:spcAft>
                <a:spcPct val="0"/>
              </a:spcAft>
            </a:pPr>
            <a:endParaRPr lang="en-US" dirty="0" smtClean="0">
              <a:solidFill>
                <a:srgbClr val="FFFFFF"/>
              </a:solidFill>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lang="en-US" dirty="0" smtClean="0"/>
              <a:t>Scenario 2 Continued</a:t>
            </a:r>
            <a:endParaRPr lang="en-US" dirty="0"/>
          </a:p>
        </p:txBody>
      </p:sp>
      <p:sp>
        <p:nvSpPr>
          <p:cNvPr id="4" name="Subtitle 3"/>
          <p:cNvSpPr>
            <a:spLocks noGrp="1"/>
          </p:cNvSpPr>
          <p:nvPr>
            <p:ph type="body" sz="quarter" idx="10"/>
          </p:nvPr>
        </p:nvSpPr>
        <p:spPr>
          <a:xfrm>
            <a:off x="762000" y="1905000"/>
            <a:ext cx="7696200" cy="886397"/>
          </a:xfrm>
        </p:spPr>
        <p:txBody>
          <a:bodyPr/>
          <a:lstStyle/>
          <a:p>
            <a:pPr marL="0" indent="0">
              <a:buNone/>
            </a:pPr>
            <a:r>
              <a:rPr lang="en-US" dirty="0" smtClean="0"/>
              <a:t>Now that the security is</a:t>
            </a:r>
            <a:br>
              <a:rPr lang="en-US" dirty="0" smtClean="0"/>
            </a:br>
            <a:r>
              <a:rPr lang="en-US" dirty="0" smtClean="0"/>
              <a:t>defined, we can deploy.</a:t>
            </a:r>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Microsoft Deployment</a:t>
            </a:r>
            <a:endParaRPr lang="en-US" dirty="0"/>
          </a:p>
        </p:txBody>
      </p:sp>
      <p:sp>
        <p:nvSpPr>
          <p:cNvPr id="9" name="Subtitle 8"/>
          <p:cNvSpPr>
            <a:spLocks noGrp="1"/>
          </p:cNvSpPr>
          <p:nvPr>
            <p:ph type="subTitle" idx="1"/>
          </p:nvPr>
        </p:nvSpPr>
        <p:spPr/>
        <p:txBody>
          <a:bodyPr/>
          <a:lstStyle/>
          <a:p>
            <a:r>
              <a:rPr lang="en-US" dirty="0" smtClean="0"/>
              <a:t>Jeremy Chapman</a:t>
            </a:r>
          </a:p>
          <a:p>
            <a:r>
              <a:rPr lang="en-US" dirty="0" smtClean="0"/>
              <a:t>Solution Accelerators</a:t>
            </a:r>
          </a:p>
          <a:p>
            <a:r>
              <a:rPr lang="en-US" dirty="0" smtClean="0"/>
              <a:t>Microsoft</a:t>
            </a:r>
            <a:endParaRPr lang="en-US" dirty="0"/>
          </a:p>
        </p:txBody>
      </p:sp>
      <p:sp>
        <p:nvSpPr>
          <p:cNvPr id="4" name="Text Placeholder 3"/>
          <p:cNvSpPr>
            <a:spLocks noGrp="1"/>
          </p:cNvSpPr>
          <p:nvPr>
            <p:ph type="body" sz="quarter" idx="10"/>
          </p:nvPr>
        </p:nvSpPr>
        <p:spPr/>
        <p:txBody>
          <a:bodyPr/>
          <a:lstStyle/>
          <a:p>
            <a:r>
              <a:rPr lang="en-US" smtClean="0"/>
              <a:t>demo </a:t>
            </a:r>
            <a:endParaRPr lang="en-US" dirty="0"/>
          </a:p>
        </p:txBody>
      </p:sp>
      <p:pic>
        <p:nvPicPr>
          <p:cNvPr id="10" name="Rectangle 37890"/>
          <p:cNvPicPr>
            <a:picLocks noChangeAspect="1" noChangeArrowheads="1"/>
          </p:cNvPicPr>
          <p:nvPr/>
        </p:nvPicPr>
        <p:blipFill>
          <a:blip r:embed="rId3"/>
          <a:srcRect/>
          <a:stretch>
            <a:fillRect/>
          </a:stretch>
        </p:blipFill>
        <p:spPr bwMode="auto">
          <a:xfrm>
            <a:off x="5011738" y="3910013"/>
            <a:ext cx="3751262" cy="249396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bwMode="auto">
          <a:xfrm>
            <a:off x="381000" y="1420813"/>
            <a:ext cx="8382000" cy="2922587"/>
          </a:xfrm>
          <a:prstGeom prst="round2DiagRect">
            <a:avLst>
              <a:gd name="adj1" fmla="val 34879"/>
              <a:gd name="adj2" fmla="val 0"/>
            </a:avLst>
          </a:prstGeom>
          <a:gradFill flip="none" rotWithShape="1">
            <a:gsLst>
              <a:gs pos="25000">
                <a:schemeClr val="accent5">
                  <a:lumMod val="40000"/>
                  <a:lumOff val="60000"/>
                </a:schemeClr>
              </a:gs>
              <a:gs pos="50000">
                <a:schemeClr val="accent5"/>
              </a:gs>
              <a:gs pos="51000">
                <a:schemeClr val="accent5">
                  <a:lumMod val="40000"/>
                  <a:lumOff val="60000"/>
                </a:schemeClr>
              </a:gs>
              <a:gs pos="85000">
                <a:schemeClr val="accent5"/>
              </a:gs>
            </a:gsLst>
            <a:path path="circle">
              <a:fillToRect l="100000" t="100000"/>
            </a:path>
            <a:tileRect r="-100000" b="-100000"/>
          </a:gradFill>
          <a:ln>
            <a:noFill/>
            <a:headEnd type="none" w="med" len="med"/>
            <a:tailEnd type="none" w="med" len="med"/>
          </a:ln>
          <a:effectLst>
            <a:outerShdw blurRad="152400" dist="38100" dir="2700000" algn="tl" rotWithShape="0">
              <a:schemeClr val="accent5">
                <a:alpha val="30000"/>
              </a:schemeClr>
            </a:outerShdw>
          </a:effectLst>
          <a:scene3d>
            <a:camera prst="orthographicFront"/>
            <a:lightRig rig="contrasting" dir="t">
              <a:rot lat="0" lon="0" rev="5400000"/>
            </a:lightRig>
          </a:scene3d>
          <a:sp3d contourW="12700" prstMaterial="clear">
            <a:bevelT w="254000" h="127000"/>
            <a:bevelB w="254000" h="127000"/>
            <a:extrusionClr>
              <a:schemeClr val="accent5"/>
            </a:extrusionClr>
            <a:contourClr>
              <a:schemeClr val="accent5"/>
            </a:contourClr>
          </a:sp3d>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ts val="432"/>
              </a:spcBef>
              <a:spcAft>
                <a:spcPct val="0"/>
              </a:spcAft>
            </a:pPr>
            <a:endParaRPr lang="en-US" dirty="0" smtClean="0">
              <a:solidFill>
                <a:srgbClr val="FFFFFF"/>
              </a:solidFill>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lang="en-US" dirty="0" smtClean="0"/>
              <a:t>Scenario 4</a:t>
            </a:r>
            <a:endParaRPr lang="en-US" dirty="0"/>
          </a:p>
        </p:txBody>
      </p:sp>
      <p:sp>
        <p:nvSpPr>
          <p:cNvPr id="4" name="Subtitle 3"/>
          <p:cNvSpPr>
            <a:spLocks noGrp="1"/>
          </p:cNvSpPr>
          <p:nvPr>
            <p:ph type="body" sz="quarter" idx="10"/>
          </p:nvPr>
        </p:nvSpPr>
        <p:spPr>
          <a:xfrm>
            <a:off x="730250" y="1905000"/>
            <a:ext cx="7727950" cy="886397"/>
          </a:xfrm>
        </p:spPr>
        <p:txBody>
          <a:bodyPr/>
          <a:lstStyle/>
          <a:p>
            <a:pPr marL="0" indent="0">
              <a:buNone/>
            </a:pPr>
            <a:r>
              <a:rPr lang="en-US" dirty="0" smtClean="0"/>
              <a:t>Customer wants to minimize TCO and properly manage the desktop service.</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bwMode="auto">
          <a:xfrm>
            <a:off x="381000" y="1443206"/>
            <a:ext cx="8382000" cy="1002536"/>
          </a:xfrm>
          <a:prstGeom prst="round2DiagRect">
            <a:avLst>
              <a:gd name="adj1" fmla="val 34879"/>
              <a:gd name="adj2" fmla="val 0"/>
            </a:avLst>
          </a:prstGeom>
          <a:gradFill flip="none" rotWithShape="1">
            <a:gsLst>
              <a:gs pos="25000">
                <a:schemeClr val="accent5">
                  <a:lumMod val="40000"/>
                  <a:lumOff val="60000"/>
                </a:schemeClr>
              </a:gs>
              <a:gs pos="50000">
                <a:schemeClr val="accent5"/>
              </a:gs>
              <a:gs pos="51000">
                <a:schemeClr val="accent5">
                  <a:lumMod val="40000"/>
                  <a:lumOff val="60000"/>
                </a:schemeClr>
              </a:gs>
              <a:gs pos="85000">
                <a:schemeClr val="accent5"/>
              </a:gs>
            </a:gsLst>
            <a:path path="circle">
              <a:fillToRect l="100000" t="100000"/>
            </a:path>
            <a:tileRect r="-100000" b="-100000"/>
          </a:gradFill>
          <a:ln>
            <a:noFill/>
            <a:headEnd type="none" w="med" len="med"/>
            <a:tailEnd type="none" w="med" len="med"/>
          </a:ln>
          <a:effectLst>
            <a:outerShdw blurRad="152400" dist="38100" dir="2700000" algn="tl" rotWithShape="0">
              <a:schemeClr val="accent5">
                <a:alpha val="30000"/>
              </a:schemeClr>
            </a:outerShdw>
          </a:effectLst>
          <a:scene3d>
            <a:camera prst="orthographicFront"/>
            <a:lightRig rig="contrasting" dir="t">
              <a:rot lat="0" lon="0" rev="5400000"/>
            </a:lightRig>
          </a:scene3d>
          <a:sp3d contourW="12700" prstMaterial="clear">
            <a:bevelT w="254000" h="127000"/>
            <a:bevelB w="254000" h="127000"/>
            <a:extrusionClr>
              <a:schemeClr val="accent5"/>
            </a:extrusionClr>
            <a:contourClr>
              <a:schemeClr val="accent5"/>
            </a:contourClr>
          </a:sp3d>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ts val="432"/>
              </a:spcBef>
              <a:spcAft>
                <a:spcPct val="0"/>
              </a:spcAft>
            </a:pPr>
            <a:endParaRPr lang="en-US" dirty="0" smtClean="0">
              <a:solidFill>
                <a:srgbClr val="FFFFFF"/>
              </a:solidFill>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lang="en-US" dirty="0" smtClean="0"/>
              <a:t>The Scenarios Covered</a:t>
            </a:r>
            <a:endParaRPr lang="en-US" dirty="0"/>
          </a:p>
        </p:txBody>
      </p:sp>
      <p:sp>
        <p:nvSpPr>
          <p:cNvPr id="4" name="Subtitle 3"/>
          <p:cNvSpPr>
            <a:spLocks noGrp="1"/>
          </p:cNvSpPr>
          <p:nvPr>
            <p:ph type="body" sz="quarter" idx="10"/>
          </p:nvPr>
        </p:nvSpPr>
        <p:spPr>
          <a:xfrm>
            <a:off x="498893" y="1508388"/>
            <a:ext cx="7727950" cy="867930"/>
          </a:xfrm>
        </p:spPr>
        <p:txBody>
          <a:bodyPr/>
          <a:lstStyle/>
          <a:p>
            <a:pPr marL="0" indent="0">
              <a:buNone/>
            </a:pPr>
            <a:r>
              <a:rPr lang="en-US" sz="2800" dirty="0" smtClean="0"/>
              <a:t>Interested in determining hardware readiness and upgrade costs for Windows Vista migration.</a:t>
            </a:r>
            <a:endParaRPr lang="en-US" sz="2800" dirty="0"/>
          </a:p>
        </p:txBody>
      </p:sp>
      <p:sp>
        <p:nvSpPr>
          <p:cNvPr id="6" name="Round Diagonal Corner Rectangle 5"/>
          <p:cNvSpPr/>
          <p:nvPr/>
        </p:nvSpPr>
        <p:spPr bwMode="auto">
          <a:xfrm>
            <a:off x="381000" y="2555908"/>
            <a:ext cx="8382000" cy="1002538"/>
          </a:xfrm>
          <a:prstGeom prst="round2DiagRect">
            <a:avLst>
              <a:gd name="adj1" fmla="val 34879"/>
              <a:gd name="adj2" fmla="val 0"/>
            </a:avLst>
          </a:prstGeom>
          <a:gradFill flip="none" rotWithShape="1">
            <a:gsLst>
              <a:gs pos="25000">
                <a:schemeClr val="accent5">
                  <a:lumMod val="40000"/>
                  <a:lumOff val="60000"/>
                </a:schemeClr>
              </a:gs>
              <a:gs pos="50000">
                <a:schemeClr val="accent5"/>
              </a:gs>
              <a:gs pos="51000">
                <a:schemeClr val="accent5">
                  <a:lumMod val="40000"/>
                  <a:lumOff val="60000"/>
                </a:schemeClr>
              </a:gs>
              <a:gs pos="85000">
                <a:schemeClr val="accent5"/>
              </a:gs>
            </a:gsLst>
            <a:path path="circle">
              <a:fillToRect l="100000" t="100000"/>
            </a:path>
            <a:tileRect r="-100000" b="-100000"/>
          </a:gradFill>
          <a:ln>
            <a:noFill/>
            <a:headEnd type="none" w="med" len="med"/>
            <a:tailEnd type="none" w="med" len="med"/>
          </a:ln>
          <a:effectLst>
            <a:outerShdw blurRad="152400" dist="38100" dir="2700000" algn="tl" rotWithShape="0">
              <a:schemeClr val="accent5">
                <a:alpha val="30000"/>
              </a:schemeClr>
            </a:outerShdw>
          </a:effectLst>
          <a:scene3d>
            <a:camera prst="orthographicFront"/>
            <a:lightRig rig="contrasting" dir="t">
              <a:rot lat="0" lon="0" rev="5400000"/>
            </a:lightRig>
          </a:scene3d>
          <a:sp3d contourW="12700" prstMaterial="clear">
            <a:bevelT w="254000" h="127000"/>
            <a:bevelB w="254000" h="127000"/>
            <a:extrusionClr>
              <a:schemeClr val="accent5"/>
            </a:extrusionClr>
            <a:contourClr>
              <a:schemeClr val="accent5"/>
            </a:contourClr>
          </a:sp3d>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ts val="432"/>
              </a:spcBef>
              <a:spcAft>
                <a:spcPct val="0"/>
              </a:spcAft>
            </a:pPr>
            <a:endParaRPr lang="en-US" dirty="0" smtClean="0">
              <a:solidFill>
                <a:srgbClr val="FFFFFF"/>
              </a:solidFill>
              <a:effectLst>
                <a:outerShdw blurRad="38100" dist="38100" dir="2700000" algn="tl">
                  <a:srgbClr val="000000">
                    <a:alpha val="43137"/>
                  </a:srgbClr>
                </a:outerShdw>
              </a:effectLst>
            </a:endParaRPr>
          </a:p>
        </p:txBody>
      </p:sp>
      <p:sp>
        <p:nvSpPr>
          <p:cNvPr id="7" name="Subtitle 3"/>
          <p:cNvSpPr txBox="1">
            <a:spLocks/>
          </p:cNvSpPr>
          <p:nvPr/>
        </p:nvSpPr>
        <p:spPr bwMode="auto">
          <a:xfrm>
            <a:off x="498893" y="2623087"/>
            <a:ext cx="7727950" cy="8679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90000"/>
              </a:lnSpc>
              <a:spcBef>
                <a:spcPct val="30000"/>
              </a:spcBef>
              <a:spcAft>
                <a:spcPct val="0"/>
              </a:spcAft>
              <a:buClr>
                <a:schemeClr val="tx2"/>
              </a:buClr>
              <a:buSzTx/>
              <a:buFont typeface="Wingdings 2" pitchFamily="18" charset="2"/>
              <a:buNone/>
              <a:tabLst/>
              <a:defRPr/>
            </a:pPr>
            <a:r>
              <a:rPr kumimoji="0" lang="en-US" sz="2800" b="0" i="0" u="none" strike="noStrike" kern="0" cap="none" spc="0" normalizeH="0" baseline="0" noProof="0" dirty="0" smtClean="0">
                <a:ln>
                  <a:noFill/>
                </a:ln>
                <a:solidFill>
                  <a:schemeClr val="accent1"/>
                </a:solidFill>
                <a:uLnTx/>
                <a:uFillTx/>
                <a:latin typeface="+mn-lt"/>
                <a:ea typeface="+mn-ea"/>
                <a:cs typeface="+mn-cs"/>
              </a:rPr>
              <a:t>Customer interested in desktop</a:t>
            </a:r>
            <a:br>
              <a:rPr kumimoji="0" lang="en-US" sz="2800" b="0" i="0" u="none" strike="noStrike" kern="0" cap="none" spc="0" normalizeH="0" baseline="0" noProof="0" dirty="0" smtClean="0">
                <a:ln>
                  <a:noFill/>
                </a:ln>
                <a:solidFill>
                  <a:schemeClr val="accent1"/>
                </a:solidFill>
                <a:uLnTx/>
                <a:uFillTx/>
                <a:latin typeface="+mn-lt"/>
                <a:ea typeface="+mn-ea"/>
                <a:cs typeface="+mn-cs"/>
              </a:rPr>
            </a:br>
            <a:r>
              <a:rPr kumimoji="0" lang="en-US" sz="2800" b="0" i="0" u="none" strike="noStrike" kern="0" cap="none" spc="0" normalizeH="0" baseline="0" noProof="0" dirty="0" smtClean="0">
                <a:ln>
                  <a:noFill/>
                </a:ln>
                <a:solidFill>
                  <a:schemeClr val="accent1"/>
                </a:solidFill>
                <a:uLnTx/>
                <a:uFillTx/>
                <a:latin typeface="+mn-lt"/>
                <a:ea typeface="+mn-ea"/>
                <a:cs typeface="+mn-cs"/>
              </a:rPr>
              <a:t>deployment planning services.</a:t>
            </a:r>
            <a:endParaRPr kumimoji="0" lang="en-US" sz="2800" b="0" i="0" u="none" strike="noStrike" kern="0" cap="none" spc="0" normalizeH="0" baseline="0" noProof="0" dirty="0">
              <a:ln>
                <a:noFill/>
              </a:ln>
              <a:solidFill>
                <a:schemeClr val="accent1"/>
              </a:solidFill>
              <a:uLnTx/>
              <a:uFillTx/>
              <a:latin typeface="+mn-lt"/>
              <a:ea typeface="+mn-ea"/>
              <a:cs typeface="+mn-cs"/>
            </a:endParaRPr>
          </a:p>
        </p:txBody>
      </p:sp>
      <p:sp>
        <p:nvSpPr>
          <p:cNvPr id="8" name="Round Diagonal Corner Rectangle 7"/>
          <p:cNvSpPr/>
          <p:nvPr/>
        </p:nvSpPr>
        <p:spPr bwMode="auto">
          <a:xfrm>
            <a:off x="381000" y="3679629"/>
            <a:ext cx="8382000" cy="925420"/>
          </a:xfrm>
          <a:prstGeom prst="round2DiagRect">
            <a:avLst>
              <a:gd name="adj1" fmla="val 34879"/>
              <a:gd name="adj2" fmla="val 0"/>
            </a:avLst>
          </a:prstGeom>
          <a:gradFill flip="none" rotWithShape="1">
            <a:gsLst>
              <a:gs pos="25000">
                <a:schemeClr val="accent5">
                  <a:lumMod val="40000"/>
                  <a:lumOff val="60000"/>
                </a:schemeClr>
              </a:gs>
              <a:gs pos="50000">
                <a:schemeClr val="accent5"/>
              </a:gs>
              <a:gs pos="51000">
                <a:schemeClr val="accent5">
                  <a:lumMod val="40000"/>
                  <a:lumOff val="60000"/>
                </a:schemeClr>
              </a:gs>
              <a:gs pos="85000">
                <a:schemeClr val="accent5"/>
              </a:gs>
            </a:gsLst>
            <a:path path="circle">
              <a:fillToRect l="100000" t="100000"/>
            </a:path>
            <a:tileRect r="-100000" b="-100000"/>
          </a:gradFill>
          <a:ln>
            <a:noFill/>
            <a:headEnd type="none" w="med" len="med"/>
            <a:tailEnd type="none" w="med" len="med"/>
          </a:ln>
          <a:effectLst>
            <a:outerShdw blurRad="152400" dist="38100" dir="2700000" algn="tl" rotWithShape="0">
              <a:schemeClr val="accent5">
                <a:alpha val="30000"/>
              </a:schemeClr>
            </a:outerShdw>
          </a:effectLst>
          <a:scene3d>
            <a:camera prst="orthographicFront"/>
            <a:lightRig rig="contrasting" dir="t">
              <a:rot lat="0" lon="0" rev="5400000"/>
            </a:lightRig>
          </a:scene3d>
          <a:sp3d contourW="12700" prstMaterial="clear">
            <a:bevelT w="254000" h="127000"/>
            <a:bevelB w="254000" h="127000"/>
            <a:extrusionClr>
              <a:schemeClr val="accent5"/>
            </a:extrusionClr>
            <a:contourClr>
              <a:schemeClr val="accent5"/>
            </a:contourClr>
          </a:sp3d>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ts val="432"/>
              </a:spcBef>
              <a:spcAft>
                <a:spcPct val="0"/>
              </a:spcAft>
            </a:pPr>
            <a:endParaRPr lang="en-US" dirty="0" smtClean="0">
              <a:solidFill>
                <a:srgbClr val="FFFFFF"/>
              </a:solidFill>
              <a:effectLst>
                <a:outerShdw blurRad="38100" dist="38100" dir="2700000" algn="tl">
                  <a:srgbClr val="000000">
                    <a:alpha val="43137"/>
                  </a:srgbClr>
                </a:outerShdw>
              </a:effectLst>
            </a:endParaRPr>
          </a:p>
        </p:txBody>
      </p:sp>
      <p:sp>
        <p:nvSpPr>
          <p:cNvPr id="9" name="Subtitle 3"/>
          <p:cNvSpPr txBox="1">
            <a:spLocks/>
          </p:cNvSpPr>
          <p:nvPr/>
        </p:nvSpPr>
        <p:spPr bwMode="auto">
          <a:xfrm>
            <a:off x="498893" y="3697948"/>
            <a:ext cx="8612054" cy="8679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90000"/>
              </a:lnSpc>
              <a:spcBef>
                <a:spcPct val="30000"/>
              </a:spcBef>
              <a:spcAft>
                <a:spcPct val="0"/>
              </a:spcAft>
              <a:buClr>
                <a:schemeClr val="tx2"/>
              </a:buClr>
              <a:buSzTx/>
              <a:buFont typeface="Wingdings 2" pitchFamily="18" charset="2"/>
              <a:buNone/>
              <a:tabLst/>
              <a:defRPr/>
            </a:pPr>
            <a:r>
              <a:rPr kumimoji="0" lang="en-US" sz="2800" b="0" i="0" u="none" strike="noStrike" kern="0" cap="none" spc="0" normalizeH="0" baseline="0" noProof="0" dirty="0" smtClean="0">
                <a:ln>
                  <a:noFill/>
                </a:ln>
                <a:solidFill>
                  <a:schemeClr val="accent1"/>
                </a:solidFill>
                <a:uLnTx/>
                <a:uFillTx/>
                <a:latin typeface="+mn-lt"/>
                <a:ea typeface="+mn-ea"/>
                <a:cs typeface="+mn-cs"/>
              </a:rPr>
              <a:t>Customer wants to ensure clients and data are secure prior to deploying the new OS.</a:t>
            </a:r>
            <a:endParaRPr kumimoji="0" lang="en-US" sz="2800" b="0" i="0" u="none" strike="noStrike" kern="0" cap="none" spc="0" normalizeH="0" baseline="0" noProof="0" dirty="0">
              <a:ln>
                <a:noFill/>
              </a:ln>
              <a:solidFill>
                <a:schemeClr val="accent1"/>
              </a:solidFill>
              <a:uLnTx/>
              <a:uFillTx/>
              <a:latin typeface="+mn-lt"/>
              <a:ea typeface="+mn-ea"/>
              <a:cs typeface="+mn-cs"/>
            </a:endParaRPr>
          </a:p>
        </p:txBody>
      </p:sp>
      <p:sp>
        <p:nvSpPr>
          <p:cNvPr id="10" name="Round Diagonal Corner Rectangle 9"/>
          <p:cNvSpPr/>
          <p:nvPr/>
        </p:nvSpPr>
        <p:spPr bwMode="auto">
          <a:xfrm>
            <a:off x="381000" y="4715219"/>
            <a:ext cx="8382000" cy="980502"/>
          </a:xfrm>
          <a:prstGeom prst="round2DiagRect">
            <a:avLst>
              <a:gd name="adj1" fmla="val 34879"/>
              <a:gd name="adj2" fmla="val 0"/>
            </a:avLst>
          </a:prstGeom>
          <a:gradFill flip="none" rotWithShape="1">
            <a:gsLst>
              <a:gs pos="25000">
                <a:schemeClr val="accent5">
                  <a:lumMod val="40000"/>
                  <a:lumOff val="60000"/>
                </a:schemeClr>
              </a:gs>
              <a:gs pos="50000">
                <a:schemeClr val="accent5"/>
              </a:gs>
              <a:gs pos="51000">
                <a:schemeClr val="accent5">
                  <a:lumMod val="40000"/>
                  <a:lumOff val="60000"/>
                </a:schemeClr>
              </a:gs>
              <a:gs pos="85000">
                <a:schemeClr val="accent5"/>
              </a:gs>
            </a:gsLst>
            <a:path path="circle">
              <a:fillToRect l="100000" t="100000"/>
            </a:path>
            <a:tileRect r="-100000" b="-100000"/>
          </a:gradFill>
          <a:ln>
            <a:noFill/>
            <a:headEnd type="none" w="med" len="med"/>
            <a:tailEnd type="none" w="med" len="med"/>
          </a:ln>
          <a:effectLst>
            <a:outerShdw blurRad="152400" dist="38100" dir="2700000" algn="tl" rotWithShape="0">
              <a:schemeClr val="accent5">
                <a:alpha val="30000"/>
              </a:schemeClr>
            </a:outerShdw>
          </a:effectLst>
          <a:scene3d>
            <a:camera prst="orthographicFront"/>
            <a:lightRig rig="contrasting" dir="t">
              <a:rot lat="0" lon="0" rev="5400000"/>
            </a:lightRig>
          </a:scene3d>
          <a:sp3d contourW="12700" prstMaterial="clear">
            <a:bevelT w="254000" h="127000"/>
            <a:bevelB w="254000" h="127000"/>
            <a:extrusionClr>
              <a:schemeClr val="accent5"/>
            </a:extrusionClr>
            <a:contourClr>
              <a:schemeClr val="accent5"/>
            </a:contourClr>
          </a:sp3d>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ts val="432"/>
              </a:spcBef>
              <a:spcAft>
                <a:spcPct val="0"/>
              </a:spcAft>
            </a:pPr>
            <a:endParaRPr lang="en-US" dirty="0" smtClean="0">
              <a:solidFill>
                <a:srgbClr val="FFFFFF"/>
              </a:solidFill>
              <a:effectLst>
                <a:outerShdw blurRad="38100" dist="38100" dir="2700000" algn="tl">
                  <a:srgbClr val="000000">
                    <a:alpha val="43137"/>
                  </a:srgbClr>
                </a:outerShdw>
              </a:effectLst>
            </a:endParaRPr>
          </a:p>
        </p:txBody>
      </p:sp>
      <p:sp>
        <p:nvSpPr>
          <p:cNvPr id="11" name="Subtitle 3"/>
          <p:cNvSpPr txBox="1">
            <a:spLocks/>
          </p:cNvSpPr>
          <p:nvPr/>
        </p:nvSpPr>
        <p:spPr bwMode="auto">
          <a:xfrm>
            <a:off x="491170" y="4791428"/>
            <a:ext cx="7727950" cy="8679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90000"/>
              </a:lnSpc>
              <a:spcBef>
                <a:spcPct val="30000"/>
              </a:spcBef>
              <a:spcAft>
                <a:spcPct val="0"/>
              </a:spcAft>
              <a:buClr>
                <a:schemeClr val="tx2"/>
              </a:buClr>
              <a:buSzTx/>
              <a:buFont typeface="Wingdings 2" pitchFamily="18" charset="2"/>
              <a:buNone/>
              <a:tabLst/>
              <a:defRPr/>
            </a:pPr>
            <a:r>
              <a:rPr kumimoji="0" lang="en-US" sz="2800" b="0" i="0" u="none" strike="noStrike" kern="0" cap="none" spc="0" normalizeH="0" baseline="0" noProof="0" dirty="0" smtClean="0">
                <a:ln>
                  <a:noFill/>
                </a:ln>
                <a:solidFill>
                  <a:schemeClr val="accent1"/>
                </a:solidFill>
                <a:uLnTx/>
                <a:uFillTx/>
                <a:latin typeface="+mn-lt"/>
                <a:ea typeface="+mn-ea"/>
                <a:cs typeface="+mn-cs"/>
              </a:rPr>
              <a:t>Customer wants to minimize TCO and properly manage the desktop service.</a:t>
            </a:r>
            <a:endParaRPr kumimoji="0" lang="en-US" sz="2800" b="0" i="0" u="none" strike="noStrike" kern="0" cap="none" spc="0" normalizeH="0" baseline="0" noProof="0" dirty="0">
              <a:ln>
                <a:noFill/>
              </a:ln>
              <a:solidFill>
                <a:schemeClr val="accent1"/>
              </a:solidFill>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1"/>
          <p:cNvGrpSpPr/>
          <p:nvPr/>
        </p:nvGrpSpPr>
        <p:grpSpPr>
          <a:xfrm>
            <a:off x="4724400" y="3849688"/>
            <a:ext cx="2705100" cy="3365500"/>
            <a:chOff x="4905375" y="3592513"/>
            <a:chExt cx="2705100" cy="3365500"/>
          </a:xfrm>
        </p:grpSpPr>
        <p:pic>
          <p:nvPicPr>
            <p:cNvPr id="23" name="Picture 16" descr="red glow"/>
            <p:cNvPicPr>
              <a:picLocks noChangeAspect="1" noChangeArrowheads="1"/>
            </p:cNvPicPr>
            <p:nvPr/>
          </p:nvPicPr>
          <p:blipFill>
            <a:blip r:embed="rId4"/>
            <a:srcRect/>
            <a:stretch>
              <a:fillRect/>
            </a:stretch>
          </p:blipFill>
          <p:spPr bwMode="auto">
            <a:xfrm rot="11349935">
              <a:off x="4905375" y="3592513"/>
              <a:ext cx="2705100" cy="3365500"/>
            </a:xfrm>
            <a:prstGeom prst="rect">
              <a:avLst/>
            </a:prstGeom>
            <a:noFill/>
            <a:ln w="9525">
              <a:noFill/>
              <a:miter lim="800000"/>
              <a:headEnd/>
              <a:tailEnd/>
            </a:ln>
          </p:spPr>
        </p:pic>
        <p:pic>
          <p:nvPicPr>
            <p:cNvPr id="29" name="Picture 17" descr="blue shadow arrow small"/>
            <p:cNvPicPr>
              <a:picLocks noChangeAspect="1" noChangeArrowheads="1"/>
            </p:cNvPicPr>
            <p:nvPr/>
          </p:nvPicPr>
          <p:blipFill>
            <a:blip r:embed="rId5"/>
            <a:srcRect/>
            <a:stretch>
              <a:fillRect/>
            </a:stretch>
          </p:blipFill>
          <p:spPr bwMode="auto">
            <a:xfrm rot="2416959">
              <a:off x="5317905" y="4620533"/>
              <a:ext cx="2132012" cy="1465263"/>
            </a:xfrm>
            <a:prstGeom prst="rect">
              <a:avLst/>
            </a:prstGeom>
            <a:noFill/>
            <a:ln w="9525">
              <a:noFill/>
              <a:miter lim="800000"/>
              <a:headEnd/>
              <a:tailEnd/>
            </a:ln>
          </p:spPr>
        </p:pic>
      </p:grpSp>
      <p:grpSp>
        <p:nvGrpSpPr>
          <p:cNvPr id="3" name="Group 4"/>
          <p:cNvGrpSpPr>
            <a:grpSpLocks/>
          </p:cNvGrpSpPr>
          <p:nvPr/>
        </p:nvGrpSpPr>
        <p:grpSpPr bwMode="auto">
          <a:xfrm rot="1130780">
            <a:off x="1416319" y="1198113"/>
            <a:ext cx="2716212" cy="3778250"/>
            <a:chOff x="220" y="947"/>
            <a:chExt cx="1896" cy="2356"/>
          </a:xfrm>
        </p:grpSpPr>
        <p:pic>
          <p:nvPicPr>
            <p:cNvPr id="12" name="Picture 5" descr="red glow"/>
            <p:cNvPicPr>
              <a:picLocks noChangeAspect="1" noChangeArrowheads="1"/>
            </p:cNvPicPr>
            <p:nvPr/>
          </p:nvPicPr>
          <p:blipFill>
            <a:blip r:embed="rId4"/>
            <a:srcRect/>
            <a:stretch>
              <a:fillRect/>
            </a:stretch>
          </p:blipFill>
          <p:spPr bwMode="auto">
            <a:xfrm>
              <a:off x="220" y="947"/>
              <a:ext cx="1896" cy="2356"/>
            </a:xfrm>
            <a:prstGeom prst="rect">
              <a:avLst/>
            </a:prstGeom>
            <a:noFill/>
            <a:ln w="9525">
              <a:noFill/>
              <a:miter lim="800000"/>
              <a:headEnd/>
              <a:tailEnd/>
            </a:ln>
          </p:spPr>
        </p:pic>
        <p:pic>
          <p:nvPicPr>
            <p:cNvPr id="13" name="Picture 6" descr="blue shadow arrow small"/>
            <p:cNvPicPr>
              <a:picLocks noChangeAspect="1" noChangeArrowheads="1"/>
            </p:cNvPicPr>
            <p:nvPr/>
          </p:nvPicPr>
          <p:blipFill>
            <a:blip r:embed="rId5"/>
            <a:srcRect/>
            <a:stretch>
              <a:fillRect/>
            </a:stretch>
          </p:blipFill>
          <p:spPr bwMode="auto">
            <a:xfrm rot="-8932977">
              <a:off x="462" y="1537"/>
              <a:ext cx="1494" cy="1026"/>
            </a:xfrm>
            <a:prstGeom prst="rect">
              <a:avLst/>
            </a:prstGeom>
            <a:noFill/>
            <a:ln w="9525">
              <a:noFill/>
              <a:miter lim="800000"/>
              <a:headEnd/>
              <a:tailEnd/>
            </a:ln>
          </p:spPr>
        </p:pic>
      </p:grpSp>
      <p:sp>
        <p:nvSpPr>
          <p:cNvPr id="14" name="Rectangle 7"/>
          <p:cNvSpPr>
            <a:spLocks noChangeArrowheads="1"/>
          </p:cNvSpPr>
          <p:nvPr/>
        </p:nvSpPr>
        <p:spPr bwMode="auto">
          <a:xfrm>
            <a:off x="175653" y="1894378"/>
            <a:ext cx="2819773" cy="590931"/>
          </a:xfrm>
          <a:prstGeom prst="rect">
            <a:avLst/>
          </a:prstGeom>
          <a:noFill/>
          <a:ln w="9525">
            <a:noFill/>
            <a:miter lim="800000"/>
            <a:headEnd/>
            <a:tailEnd/>
          </a:ln>
        </p:spPr>
        <p:txBody>
          <a:bodyPr wrap="square" lIns="45720" rIns="45720">
            <a:spAutoFit/>
          </a:bodyPr>
          <a:lstStyle/>
          <a:p>
            <a:pPr algn="ctr" eaLnBrk="1" hangingPunct="1">
              <a:lnSpc>
                <a:spcPct val="90000"/>
              </a:lnSpc>
              <a:spcBef>
                <a:spcPct val="20000"/>
              </a:spcBef>
            </a:pPr>
            <a:r>
              <a:rPr lang="en-US" dirty="0">
                <a:solidFill>
                  <a:schemeClr val="accent1"/>
                </a:solidFill>
                <a:cs typeface="Segoe UI" pitchFamily="34" charset="0"/>
              </a:rPr>
              <a:t>Increase Availability </a:t>
            </a:r>
            <a:r>
              <a:rPr lang="en-US" dirty="0" smtClean="0">
                <a:solidFill>
                  <a:schemeClr val="accent1"/>
                </a:solidFill>
                <a:cs typeface="Segoe UI" pitchFamily="34" charset="0"/>
              </a:rPr>
              <a:t/>
            </a:r>
            <a:br>
              <a:rPr lang="en-US" dirty="0" smtClean="0">
                <a:solidFill>
                  <a:schemeClr val="accent1"/>
                </a:solidFill>
                <a:cs typeface="Segoe UI" pitchFamily="34" charset="0"/>
              </a:rPr>
            </a:br>
            <a:r>
              <a:rPr lang="en-US" dirty="0" smtClean="0">
                <a:solidFill>
                  <a:schemeClr val="accent1"/>
                </a:solidFill>
                <a:cs typeface="Segoe UI" pitchFamily="34" charset="0"/>
              </a:rPr>
              <a:t>and </a:t>
            </a:r>
            <a:r>
              <a:rPr lang="en-US" dirty="0">
                <a:solidFill>
                  <a:schemeClr val="accent1"/>
                </a:solidFill>
                <a:cs typeface="Segoe UI" pitchFamily="34" charset="0"/>
              </a:rPr>
              <a:t>Utilization</a:t>
            </a:r>
          </a:p>
        </p:txBody>
      </p:sp>
      <p:grpSp>
        <p:nvGrpSpPr>
          <p:cNvPr id="4" name="Group 8"/>
          <p:cNvGrpSpPr>
            <a:grpSpLocks/>
          </p:cNvGrpSpPr>
          <p:nvPr/>
        </p:nvGrpSpPr>
        <p:grpSpPr bwMode="auto">
          <a:xfrm rot="20324143" flipH="1">
            <a:off x="5058320" y="1220653"/>
            <a:ext cx="2705100" cy="3778250"/>
            <a:chOff x="220" y="947"/>
            <a:chExt cx="1896" cy="2356"/>
          </a:xfrm>
        </p:grpSpPr>
        <p:pic>
          <p:nvPicPr>
            <p:cNvPr id="16" name="Picture 9" descr="red glow"/>
            <p:cNvPicPr>
              <a:picLocks noChangeAspect="1" noChangeArrowheads="1"/>
            </p:cNvPicPr>
            <p:nvPr/>
          </p:nvPicPr>
          <p:blipFill>
            <a:blip r:embed="rId4"/>
            <a:srcRect/>
            <a:stretch>
              <a:fillRect/>
            </a:stretch>
          </p:blipFill>
          <p:spPr bwMode="auto">
            <a:xfrm>
              <a:off x="220" y="947"/>
              <a:ext cx="1896" cy="2356"/>
            </a:xfrm>
            <a:prstGeom prst="rect">
              <a:avLst/>
            </a:prstGeom>
            <a:noFill/>
            <a:ln w="9525">
              <a:noFill/>
              <a:miter lim="800000"/>
              <a:headEnd/>
              <a:tailEnd/>
            </a:ln>
          </p:spPr>
        </p:pic>
        <p:pic>
          <p:nvPicPr>
            <p:cNvPr id="17" name="Picture 10" descr="blue shadow arrow small"/>
            <p:cNvPicPr>
              <a:picLocks noChangeAspect="1" noChangeArrowheads="1"/>
            </p:cNvPicPr>
            <p:nvPr/>
          </p:nvPicPr>
          <p:blipFill>
            <a:blip r:embed="rId5"/>
            <a:srcRect/>
            <a:stretch>
              <a:fillRect/>
            </a:stretch>
          </p:blipFill>
          <p:spPr bwMode="auto">
            <a:xfrm rot="12667023">
              <a:off x="440" y="1486"/>
              <a:ext cx="1494" cy="1026"/>
            </a:xfrm>
            <a:prstGeom prst="rect">
              <a:avLst/>
            </a:prstGeom>
            <a:noFill/>
            <a:ln w="9525">
              <a:noFill/>
              <a:miter lim="800000"/>
              <a:headEnd/>
              <a:tailEnd/>
            </a:ln>
          </p:spPr>
        </p:pic>
      </p:grpSp>
      <p:sp>
        <p:nvSpPr>
          <p:cNvPr id="18" name="Rectangle 11"/>
          <p:cNvSpPr>
            <a:spLocks noChangeArrowheads="1"/>
          </p:cNvSpPr>
          <p:nvPr/>
        </p:nvSpPr>
        <p:spPr bwMode="auto">
          <a:xfrm>
            <a:off x="5591176" y="1894377"/>
            <a:ext cx="2943225" cy="341632"/>
          </a:xfrm>
          <a:prstGeom prst="rect">
            <a:avLst/>
          </a:prstGeom>
          <a:noFill/>
          <a:ln w="9525">
            <a:noFill/>
            <a:miter lim="800000"/>
            <a:headEnd/>
            <a:tailEnd/>
          </a:ln>
        </p:spPr>
        <p:txBody>
          <a:bodyPr lIns="45720" rIns="45720">
            <a:spAutoFit/>
          </a:bodyPr>
          <a:lstStyle/>
          <a:p>
            <a:pPr algn="ctr" eaLnBrk="1" hangingPunct="1">
              <a:lnSpc>
                <a:spcPct val="90000"/>
              </a:lnSpc>
              <a:spcBef>
                <a:spcPct val="20000"/>
              </a:spcBef>
            </a:pPr>
            <a:r>
              <a:rPr lang="en-US" dirty="0">
                <a:solidFill>
                  <a:schemeClr val="accent1"/>
                </a:solidFill>
                <a:cs typeface="Segoe UI" pitchFamily="34" charset="0"/>
              </a:rPr>
              <a:t>Lower Operational Costs</a:t>
            </a:r>
          </a:p>
        </p:txBody>
      </p:sp>
      <p:grpSp>
        <p:nvGrpSpPr>
          <p:cNvPr id="5" name="Group 12"/>
          <p:cNvGrpSpPr>
            <a:grpSpLocks/>
          </p:cNvGrpSpPr>
          <p:nvPr/>
        </p:nvGrpSpPr>
        <p:grpSpPr bwMode="auto">
          <a:xfrm rot="-4048565">
            <a:off x="1532497" y="3683998"/>
            <a:ext cx="2705100" cy="3778250"/>
            <a:chOff x="220" y="947"/>
            <a:chExt cx="1896" cy="2356"/>
          </a:xfrm>
        </p:grpSpPr>
        <p:pic>
          <p:nvPicPr>
            <p:cNvPr id="20" name="Picture 13" descr="red glow"/>
            <p:cNvPicPr>
              <a:picLocks noChangeAspect="1" noChangeArrowheads="1"/>
            </p:cNvPicPr>
            <p:nvPr/>
          </p:nvPicPr>
          <p:blipFill>
            <a:blip r:embed="rId4"/>
            <a:srcRect/>
            <a:stretch>
              <a:fillRect/>
            </a:stretch>
          </p:blipFill>
          <p:spPr bwMode="auto">
            <a:xfrm>
              <a:off x="220" y="947"/>
              <a:ext cx="1896" cy="2356"/>
            </a:xfrm>
            <a:prstGeom prst="rect">
              <a:avLst/>
            </a:prstGeom>
            <a:noFill/>
            <a:ln w="9525">
              <a:noFill/>
              <a:miter lim="800000"/>
              <a:headEnd/>
              <a:tailEnd/>
            </a:ln>
          </p:spPr>
        </p:pic>
        <p:pic>
          <p:nvPicPr>
            <p:cNvPr id="21" name="Picture 14" descr="blue shadow arrow small"/>
            <p:cNvPicPr>
              <a:picLocks noChangeAspect="1" noChangeArrowheads="1"/>
            </p:cNvPicPr>
            <p:nvPr/>
          </p:nvPicPr>
          <p:blipFill>
            <a:blip r:embed="rId5"/>
            <a:srcRect/>
            <a:stretch>
              <a:fillRect/>
            </a:stretch>
          </p:blipFill>
          <p:spPr bwMode="auto">
            <a:xfrm rot="-8932977">
              <a:off x="462" y="1537"/>
              <a:ext cx="1494" cy="1026"/>
            </a:xfrm>
            <a:prstGeom prst="rect">
              <a:avLst/>
            </a:prstGeom>
            <a:noFill/>
            <a:ln w="9525">
              <a:noFill/>
              <a:miter lim="800000"/>
              <a:headEnd/>
              <a:tailEnd/>
            </a:ln>
          </p:spPr>
        </p:pic>
      </p:grpSp>
      <p:sp>
        <p:nvSpPr>
          <p:cNvPr id="22" name="Rectangle 15"/>
          <p:cNvSpPr>
            <a:spLocks noChangeArrowheads="1"/>
          </p:cNvSpPr>
          <p:nvPr/>
        </p:nvSpPr>
        <p:spPr bwMode="auto">
          <a:xfrm>
            <a:off x="186298" y="5772213"/>
            <a:ext cx="2700337" cy="341632"/>
          </a:xfrm>
          <a:prstGeom prst="rect">
            <a:avLst/>
          </a:prstGeom>
          <a:noFill/>
          <a:ln w="9525">
            <a:noFill/>
            <a:miter lim="800000"/>
            <a:headEnd/>
            <a:tailEnd/>
          </a:ln>
        </p:spPr>
        <p:txBody>
          <a:bodyPr lIns="45720" rIns="45720">
            <a:spAutoFit/>
          </a:bodyPr>
          <a:lstStyle/>
          <a:p>
            <a:pPr algn="ctr" eaLnBrk="1" hangingPunct="1">
              <a:lnSpc>
                <a:spcPct val="90000"/>
              </a:lnSpc>
              <a:spcBef>
                <a:spcPct val="20000"/>
              </a:spcBef>
            </a:pPr>
            <a:r>
              <a:rPr lang="en-US" dirty="0" smtClean="0">
                <a:solidFill>
                  <a:schemeClr val="accent1"/>
                </a:solidFill>
                <a:cs typeface="Segoe UI" pitchFamily="34" charset="0"/>
              </a:rPr>
              <a:t>Increase </a:t>
            </a:r>
            <a:r>
              <a:rPr lang="en-US" dirty="0">
                <a:solidFill>
                  <a:schemeClr val="accent1"/>
                </a:solidFill>
                <a:cs typeface="Segoe UI" pitchFamily="34" charset="0"/>
              </a:rPr>
              <a:t>Responsiveness</a:t>
            </a:r>
          </a:p>
        </p:txBody>
      </p:sp>
      <p:sp>
        <p:nvSpPr>
          <p:cNvPr id="8" name="Oval 2"/>
          <p:cNvSpPr>
            <a:spLocks noChangeArrowheads="1"/>
          </p:cNvSpPr>
          <p:nvPr/>
        </p:nvSpPr>
        <p:spPr bwMode="blackGray">
          <a:xfrm>
            <a:off x="3359944" y="2903853"/>
            <a:ext cx="2495550" cy="2495550"/>
          </a:xfrm>
          <a:prstGeom prst="ellipse">
            <a:avLst/>
          </a:prstGeom>
          <a:gradFill flip="none" rotWithShape="1">
            <a:gsLst>
              <a:gs pos="25000">
                <a:schemeClr val="accent5">
                  <a:lumMod val="40000"/>
                  <a:lumOff val="60000"/>
                </a:schemeClr>
              </a:gs>
              <a:gs pos="50000">
                <a:schemeClr val="accent5"/>
              </a:gs>
              <a:gs pos="51000">
                <a:schemeClr val="accent5">
                  <a:lumMod val="40000"/>
                  <a:lumOff val="60000"/>
                </a:schemeClr>
              </a:gs>
              <a:gs pos="85000">
                <a:schemeClr val="accent5"/>
              </a:gs>
            </a:gsLst>
            <a:path path="circle">
              <a:fillToRect l="100000" t="100000"/>
            </a:path>
            <a:tileRect r="-100000" b="-100000"/>
          </a:gradFill>
          <a:ln>
            <a:noFill/>
            <a:headEnd type="none" w="med" len="med"/>
            <a:tailEnd type="none" w="med" len="med"/>
          </a:ln>
          <a:effectLst>
            <a:outerShdw blurRad="152400" dist="38100" dir="2700000" algn="tl" rotWithShape="0">
              <a:schemeClr val="accent5">
                <a:alpha val="30000"/>
              </a:schemeClr>
            </a:outerShdw>
          </a:effectLst>
          <a:scene3d>
            <a:camera prst="orthographicFront"/>
            <a:lightRig rig="contrasting" dir="t">
              <a:rot lat="0" lon="0" rev="5400000"/>
            </a:lightRig>
          </a:scene3d>
          <a:sp3d contourW="12700" prstMaterial="clear">
            <a:bevelT w="254000" h="127000"/>
            <a:bevelB w="254000" h="127000"/>
            <a:extrusionClr>
              <a:schemeClr val="accent5"/>
            </a:extrusionClr>
            <a:contourClr>
              <a:schemeClr val="accent5"/>
            </a:contourClr>
          </a:sp3d>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ts val="432"/>
              </a:spcBef>
              <a:spcAft>
                <a:spcPct val="0"/>
              </a:spcAft>
              <a:defRPr/>
            </a:pPr>
            <a:endParaRPr lang="en-US" dirty="0">
              <a:solidFill>
                <a:schemeClr val="accent1"/>
              </a:solidFill>
              <a:effectLst>
                <a:outerShdw blurRad="38100" dist="38100" dir="2700000" algn="tl">
                  <a:srgbClr val="000000">
                    <a:alpha val="43137"/>
                  </a:srgbClr>
                </a:outerShdw>
              </a:effectLst>
            </a:endParaRPr>
          </a:p>
          <a:p>
            <a:pPr algn="ctr" defTabSz="914099" fontAlgn="base">
              <a:lnSpc>
                <a:spcPct val="90000"/>
              </a:lnSpc>
              <a:spcBef>
                <a:spcPts val="432"/>
              </a:spcBef>
              <a:spcAft>
                <a:spcPct val="0"/>
              </a:spcAft>
              <a:defRPr/>
            </a:pPr>
            <a:r>
              <a:rPr lang="en-US" dirty="0">
                <a:solidFill>
                  <a:schemeClr val="accent1"/>
                </a:solidFill>
                <a:effectLst>
                  <a:outerShdw blurRad="38100" dist="38100" dir="2700000" algn="tl">
                    <a:srgbClr val="000000">
                      <a:alpha val="43137"/>
                    </a:srgbClr>
                  </a:outerShdw>
                </a:effectLst>
              </a:rPr>
              <a:t> </a:t>
            </a:r>
          </a:p>
          <a:p>
            <a:pPr algn="ctr" defTabSz="914099" fontAlgn="base">
              <a:lnSpc>
                <a:spcPct val="90000"/>
              </a:lnSpc>
              <a:spcBef>
                <a:spcPts val="432"/>
              </a:spcBef>
              <a:spcAft>
                <a:spcPct val="0"/>
              </a:spcAft>
              <a:defRPr/>
            </a:pPr>
            <a:endParaRPr lang="en-US" dirty="0">
              <a:solidFill>
                <a:schemeClr val="accent1"/>
              </a:solidFill>
              <a:effectLst>
                <a:outerShdw blurRad="38100" dist="38100" dir="2700000" algn="tl">
                  <a:srgbClr val="000000">
                    <a:alpha val="43137"/>
                  </a:srgbClr>
                </a:outerShdw>
              </a:effectLst>
            </a:endParaRPr>
          </a:p>
          <a:p>
            <a:pPr algn="ctr" defTabSz="914099" fontAlgn="base">
              <a:lnSpc>
                <a:spcPct val="90000"/>
              </a:lnSpc>
              <a:spcBef>
                <a:spcPts val="432"/>
              </a:spcBef>
              <a:spcAft>
                <a:spcPct val="0"/>
              </a:spcAft>
              <a:defRPr/>
            </a:pPr>
            <a:endParaRPr lang="en-US" dirty="0">
              <a:solidFill>
                <a:schemeClr val="accent1"/>
              </a:solidFill>
              <a:effectLst>
                <a:outerShdw blurRad="38100" dist="38100" dir="2700000" algn="tl">
                  <a:srgbClr val="000000">
                    <a:alpha val="43137"/>
                  </a:srgbClr>
                </a:outerShdw>
              </a:effectLst>
            </a:endParaRPr>
          </a:p>
        </p:txBody>
      </p:sp>
      <p:sp>
        <p:nvSpPr>
          <p:cNvPr id="24" name="Text Box 20"/>
          <p:cNvSpPr txBox="1">
            <a:spLocks noChangeArrowheads="1"/>
          </p:cNvSpPr>
          <p:nvPr/>
        </p:nvSpPr>
        <p:spPr bwMode="auto">
          <a:xfrm>
            <a:off x="1581262" y="3873705"/>
            <a:ext cx="1408113" cy="646331"/>
          </a:xfrm>
          <a:prstGeom prst="rect">
            <a:avLst/>
          </a:prstGeom>
        </p:spPr>
        <p:txBody>
          <a:bodyPr>
            <a:spAutoFit/>
          </a:bodyPr>
          <a:lstStyle/>
          <a:p>
            <a:pPr algn="ctr">
              <a:lnSpc>
                <a:spcPct val="90000"/>
              </a:lnSpc>
              <a:spcBef>
                <a:spcPct val="50000"/>
              </a:spcBef>
              <a:defRPr/>
            </a:pPr>
            <a:r>
              <a:rPr lang="en-US" sz="2000" dirty="0">
                <a:solidFill>
                  <a:schemeClr val="accent1"/>
                </a:solidFill>
                <a:cs typeface="Segoe UI" pitchFamily="34" charset="0"/>
              </a:rPr>
              <a:t>Business Value</a:t>
            </a:r>
          </a:p>
        </p:txBody>
      </p:sp>
      <p:sp>
        <p:nvSpPr>
          <p:cNvPr id="25" name="Text Box 21"/>
          <p:cNvSpPr txBox="1">
            <a:spLocks noChangeArrowheads="1"/>
          </p:cNvSpPr>
          <p:nvPr/>
        </p:nvSpPr>
        <p:spPr bwMode="auto">
          <a:xfrm>
            <a:off x="6029437" y="3873705"/>
            <a:ext cx="1325563" cy="646331"/>
          </a:xfrm>
          <a:prstGeom prst="rect">
            <a:avLst/>
          </a:prstGeom>
        </p:spPr>
        <p:txBody>
          <a:bodyPr>
            <a:spAutoFit/>
          </a:bodyPr>
          <a:lstStyle/>
          <a:p>
            <a:pPr algn="ctr">
              <a:lnSpc>
                <a:spcPct val="90000"/>
              </a:lnSpc>
              <a:spcBef>
                <a:spcPct val="50000"/>
              </a:spcBef>
              <a:defRPr/>
            </a:pPr>
            <a:r>
              <a:rPr lang="en-US" sz="2000" dirty="0">
                <a:solidFill>
                  <a:schemeClr val="accent1"/>
                </a:solidFill>
                <a:cs typeface="Segoe UI" pitchFamily="34" charset="0"/>
              </a:rPr>
              <a:t>Cost Efficacy</a:t>
            </a:r>
          </a:p>
        </p:txBody>
      </p:sp>
      <p:sp>
        <p:nvSpPr>
          <p:cNvPr id="26" name="Text Box 22"/>
          <p:cNvSpPr txBox="1">
            <a:spLocks noChangeArrowheads="1"/>
          </p:cNvSpPr>
          <p:nvPr/>
        </p:nvSpPr>
        <p:spPr bwMode="auto">
          <a:xfrm>
            <a:off x="3156839" y="1980611"/>
            <a:ext cx="2827337" cy="646331"/>
          </a:xfrm>
          <a:prstGeom prst="rect">
            <a:avLst/>
          </a:prstGeom>
        </p:spPr>
        <p:txBody>
          <a:bodyPr>
            <a:spAutoFit/>
          </a:bodyPr>
          <a:lstStyle/>
          <a:p>
            <a:pPr algn="ctr">
              <a:lnSpc>
                <a:spcPct val="90000"/>
              </a:lnSpc>
              <a:spcBef>
                <a:spcPct val="50000"/>
              </a:spcBef>
              <a:defRPr/>
            </a:pPr>
            <a:r>
              <a:rPr lang="en-US" sz="2000" dirty="0" smtClean="0">
                <a:solidFill>
                  <a:schemeClr val="accent1"/>
                </a:solidFill>
                <a:cs typeface="Segoe UI" pitchFamily="34" charset="0"/>
              </a:rPr>
              <a:t>Service</a:t>
            </a:r>
            <a:br>
              <a:rPr lang="en-US" sz="2000" dirty="0" smtClean="0">
                <a:solidFill>
                  <a:schemeClr val="accent1"/>
                </a:solidFill>
                <a:cs typeface="Segoe UI" pitchFamily="34" charset="0"/>
              </a:rPr>
            </a:br>
            <a:r>
              <a:rPr lang="en-US" sz="2000" dirty="0" smtClean="0">
                <a:solidFill>
                  <a:schemeClr val="accent1"/>
                </a:solidFill>
                <a:cs typeface="Segoe UI" pitchFamily="34" charset="0"/>
              </a:rPr>
              <a:t>Levels</a:t>
            </a:r>
            <a:endParaRPr lang="en-US" sz="2000" dirty="0">
              <a:solidFill>
                <a:schemeClr val="accent1"/>
              </a:solidFill>
              <a:cs typeface="Segoe UI" pitchFamily="34" charset="0"/>
            </a:endParaRPr>
          </a:p>
        </p:txBody>
      </p:sp>
      <p:sp>
        <p:nvSpPr>
          <p:cNvPr id="27" name="Text Box 23"/>
          <p:cNvSpPr txBox="1">
            <a:spLocks noChangeArrowheads="1"/>
          </p:cNvSpPr>
          <p:nvPr/>
        </p:nvSpPr>
        <p:spPr bwMode="auto">
          <a:xfrm>
            <a:off x="3581400" y="5715000"/>
            <a:ext cx="1955800" cy="646331"/>
          </a:xfrm>
          <a:prstGeom prst="rect">
            <a:avLst/>
          </a:prstGeom>
        </p:spPr>
        <p:txBody>
          <a:bodyPr>
            <a:spAutoFit/>
          </a:bodyPr>
          <a:lstStyle/>
          <a:p>
            <a:pPr algn="ctr">
              <a:lnSpc>
                <a:spcPct val="90000"/>
              </a:lnSpc>
              <a:spcBef>
                <a:spcPct val="50000"/>
              </a:spcBef>
              <a:defRPr/>
            </a:pPr>
            <a:r>
              <a:rPr lang="en-US" sz="2000" dirty="0">
                <a:solidFill>
                  <a:schemeClr val="accent1"/>
                </a:solidFill>
                <a:cs typeface="Segoe UI" pitchFamily="34" charset="0"/>
              </a:rPr>
              <a:t>Governance Compliance</a:t>
            </a:r>
          </a:p>
        </p:txBody>
      </p:sp>
      <p:sp>
        <p:nvSpPr>
          <p:cNvPr id="30" name="Rectangle 18"/>
          <p:cNvSpPr>
            <a:spLocks noChangeArrowheads="1"/>
          </p:cNvSpPr>
          <p:nvPr/>
        </p:nvSpPr>
        <p:spPr bwMode="auto">
          <a:xfrm>
            <a:off x="6314235" y="5772213"/>
            <a:ext cx="2103997" cy="646331"/>
          </a:xfrm>
          <a:prstGeom prst="rect">
            <a:avLst/>
          </a:prstGeom>
          <a:noFill/>
          <a:ln w="9525">
            <a:noFill/>
            <a:miter lim="800000"/>
            <a:headEnd/>
            <a:tailEnd/>
          </a:ln>
        </p:spPr>
        <p:txBody>
          <a:bodyPr wrap="square" lIns="45720" rIns="45720">
            <a:spAutoFit/>
          </a:bodyPr>
          <a:lstStyle/>
          <a:p>
            <a:pPr algn="ctr" eaLnBrk="1" hangingPunct="1">
              <a:lnSpc>
                <a:spcPct val="90000"/>
              </a:lnSpc>
              <a:spcBef>
                <a:spcPct val="20000"/>
              </a:spcBef>
            </a:pPr>
            <a:r>
              <a:rPr lang="en-US" dirty="0" smtClean="0">
                <a:solidFill>
                  <a:schemeClr val="accent1"/>
                </a:solidFill>
                <a:cs typeface="Segoe UI" pitchFamily="34" charset="0"/>
              </a:rPr>
              <a:t>Improve </a:t>
            </a:r>
            <a:endParaRPr lang="en-US" dirty="0">
              <a:solidFill>
                <a:schemeClr val="accent1"/>
              </a:solidFill>
              <a:cs typeface="Segoe UI" pitchFamily="34" charset="0"/>
            </a:endParaRPr>
          </a:p>
          <a:p>
            <a:pPr algn="ctr" eaLnBrk="1" hangingPunct="1">
              <a:lnSpc>
                <a:spcPct val="90000"/>
              </a:lnSpc>
              <a:spcBef>
                <a:spcPct val="20000"/>
              </a:spcBef>
            </a:pPr>
            <a:r>
              <a:rPr lang="en-US" dirty="0">
                <a:solidFill>
                  <a:schemeClr val="accent1"/>
                </a:solidFill>
                <a:cs typeface="Segoe UI" pitchFamily="34" charset="0"/>
              </a:rPr>
              <a:t>Security</a:t>
            </a:r>
          </a:p>
        </p:txBody>
      </p:sp>
      <p:sp>
        <p:nvSpPr>
          <p:cNvPr id="34" name="Shape 1723412"/>
          <p:cNvSpPr>
            <a:spLocks noGrp="1" noChangeArrowheads="1"/>
          </p:cNvSpPr>
          <p:nvPr>
            <p:ph type="title"/>
          </p:nvPr>
        </p:nvSpPr>
        <p:spPr>
          <a:xfrm>
            <a:off x="381000" y="230188"/>
            <a:ext cx="8382000" cy="1163395"/>
          </a:xfrm>
        </p:spPr>
        <p:txBody>
          <a:bodyPr/>
          <a:lstStyle/>
          <a:p>
            <a:r>
              <a:rPr lang="en-US" dirty="0" smtClean="0"/>
              <a:t>Service Management Concerns</a:t>
            </a:r>
            <a:br>
              <a:rPr lang="en-US" dirty="0" smtClean="0"/>
            </a:br>
            <a:r>
              <a:rPr lang="en-US" sz="3200" dirty="0" smtClean="0">
                <a:solidFill>
                  <a:schemeClr val="accent1"/>
                </a:solidFill>
              </a:rPr>
              <a:t>What is the best way to balance objectives?</a:t>
            </a:r>
            <a:endParaRPr lang="en-US" dirty="0">
              <a:solidFill>
                <a:schemeClr val="accent1"/>
              </a:solidFill>
            </a:endParaRPr>
          </a:p>
        </p:txBody>
      </p:sp>
      <p:sp>
        <p:nvSpPr>
          <p:cNvPr id="10" name="Text Box 3"/>
          <p:cNvSpPr txBox="1">
            <a:spLocks noChangeArrowheads="1"/>
          </p:cNvSpPr>
          <p:nvPr/>
        </p:nvSpPr>
        <p:spPr bwMode="blackGray">
          <a:xfrm>
            <a:off x="4214900" y="3690190"/>
            <a:ext cx="808227" cy="923326"/>
          </a:xfrm>
          <a:prstGeom prst="rect">
            <a:avLst/>
          </a:prstGeom>
          <a:noFill/>
          <a:ln>
            <a:noFill/>
            <a:headEnd type="none" w="med" len="med"/>
            <a:tailEnd type="none" w="med" len="med"/>
          </a:ln>
          <a:effectLst>
            <a:outerShdw blurRad="152400" dist="38100" dir="2700000" algn="tl" rotWithShape="0">
              <a:schemeClr val="accent5">
                <a:alpha val="30000"/>
              </a:schemeClr>
            </a:outerShdw>
          </a:effectLst>
          <a:scene3d>
            <a:camera prst="orthographicFront"/>
            <a:lightRig rig="contrasting" dir="t">
              <a:rot lat="0" lon="0" rev="5400000"/>
            </a:lightRig>
          </a:scene3d>
          <a:sp3d prstMaterial="clear">
            <a:extrusionClr>
              <a:schemeClr val="accent5"/>
            </a:extrusionClr>
            <a:contourClr>
              <a:schemeClr val="accent5"/>
            </a:contourClr>
          </a:sp3d>
        </p:spPr>
        <p:style>
          <a:lnRef idx="3">
            <a:schemeClr val="lt1"/>
          </a:lnRef>
          <a:fillRef idx="1">
            <a:schemeClr val="accent1"/>
          </a:fillRef>
          <a:effectRef idx="1">
            <a:schemeClr val="accent1"/>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fontAlgn="base">
              <a:lnSpc>
                <a:spcPct val="90000"/>
              </a:lnSpc>
              <a:spcBef>
                <a:spcPct val="0"/>
              </a:spcBef>
              <a:spcAft>
                <a:spcPct val="0"/>
              </a:spcAft>
              <a:defRPr/>
            </a:pPr>
            <a:r>
              <a:rPr lang="en-US" sz="6000" spc="-150" dirty="0">
                <a:ln w="3175">
                  <a:noFill/>
                </a:ln>
                <a:solidFill>
                  <a:schemeClr val="accent1"/>
                </a:solidFill>
                <a:effectLst>
                  <a:outerShdw blurRad="50800" dist="38100" dir="2700000" algn="tl" rotWithShape="0">
                    <a:prstClr val="black">
                      <a:alpha val="40000"/>
                    </a:prstClr>
                  </a:outerShdw>
                </a:effectLst>
                <a:latin typeface="Trebuchet MS" pitchFamily="34" charset="0"/>
                <a:cs typeface="Arial" charset="0"/>
              </a:rPr>
              <a:t>IT</a:t>
            </a:r>
          </a:p>
        </p:txBody>
      </p:sp>
      <p:pic>
        <p:nvPicPr>
          <p:cNvPr id="35" name="Picture 34" descr="meg_150x"/>
          <p:cNvPicPr/>
          <p:nvPr/>
        </p:nvPicPr>
        <p:blipFill>
          <a:blip r:embed="rId6"/>
          <a:srcRect/>
          <a:stretch>
            <a:fillRect/>
          </a:stretch>
        </p:blipFill>
        <p:spPr bwMode="auto">
          <a:xfrm>
            <a:off x="3777341" y="3263673"/>
            <a:ext cx="1709057" cy="1698172"/>
          </a:xfrm>
          <a:prstGeom prst="rect">
            <a:avLst/>
          </a:prstGeom>
          <a:ln>
            <a:noFill/>
          </a:ln>
          <a:effectLst>
            <a:reflection blurRad="6350" stA="52000" endA="300" endPos="35000" dir="5400000" sy="-100000" algn="bl" rotWithShape="0"/>
            <a:softEdge rad="112500"/>
          </a:effec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childTnLst>
                          </p:cTn>
                        </p:par>
                        <p:par>
                          <p:cTn id="30" fill="hold">
                            <p:stCondLst>
                              <p:cond delay="500"/>
                            </p:stCondLst>
                            <p:childTnLst>
                              <p:par>
                                <p:cTn id="31" presetID="53" presetClass="entr" presetSubtype="0" fill="hold" grpId="0" nodeType="afterEffect">
                                  <p:stCondLst>
                                    <p:cond delay="50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ppt_w</p:attrName>
                                        </p:attrNameLst>
                                      </p:cBhvr>
                                      <p:tavLst>
                                        <p:tav tm="0">
                                          <p:val>
                                            <p:fltVal val="0"/>
                                          </p:val>
                                        </p:tav>
                                        <p:tav tm="100000">
                                          <p:val>
                                            <p:strVal val="#ppt_w"/>
                                          </p:val>
                                        </p:tav>
                                      </p:tavLst>
                                    </p:anim>
                                    <p:anim calcmode="lin" valueType="num">
                                      <p:cBhvr>
                                        <p:cTn id="34" dur="500" fill="hold"/>
                                        <p:tgtEl>
                                          <p:spTgt spid="25"/>
                                        </p:tgtEl>
                                        <p:attrNameLst>
                                          <p:attrName>ppt_h</p:attrName>
                                        </p:attrNameLst>
                                      </p:cBhvr>
                                      <p:tavLst>
                                        <p:tav tm="0">
                                          <p:val>
                                            <p:fltVal val="0"/>
                                          </p:val>
                                        </p:tav>
                                        <p:tav tm="100000">
                                          <p:val>
                                            <p:strVal val="#ppt_h"/>
                                          </p:val>
                                        </p:tav>
                                      </p:tavLst>
                                    </p:anim>
                                    <p:animEffect transition="in" filter="fade">
                                      <p:cBhvr>
                                        <p:cTn id="35" dur="500"/>
                                        <p:tgtEl>
                                          <p:spTgt spid="25"/>
                                        </p:tgtEl>
                                      </p:cBhvr>
                                    </p:animEffect>
                                  </p:childTnLst>
                                </p:cTn>
                              </p:par>
                            </p:childTnLst>
                          </p:cTn>
                        </p:par>
                        <p:par>
                          <p:cTn id="36" fill="hold">
                            <p:stCondLst>
                              <p:cond delay="1500"/>
                            </p:stCondLst>
                            <p:childTnLst>
                              <p:par>
                                <p:cTn id="37" presetID="53" presetClass="entr" presetSubtype="0" fill="hold" grpId="0" nodeType="afterEffect">
                                  <p:stCondLst>
                                    <p:cond delay="50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ppt_w</p:attrName>
                                        </p:attrNameLst>
                                      </p:cBhvr>
                                      <p:tavLst>
                                        <p:tav tm="0">
                                          <p:val>
                                            <p:fltVal val="0"/>
                                          </p:val>
                                        </p:tav>
                                        <p:tav tm="100000">
                                          <p:val>
                                            <p:strVal val="#ppt_w"/>
                                          </p:val>
                                        </p:tav>
                                      </p:tavLst>
                                    </p:anim>
                                    <p:anim calcmode="lin" valueType="num">
                                      <p:cBhvr>
                                        <p:cTn id="40" dur="500" fill="hold"/>
                                        <p:tgtEl>
                                          <p:spTgt spid="27"/>
                                        </p:tgtEl>
                                        <p:attrNameLst>
                                          <p:attrName>ppt_h</p:attrName>
                                        </p:attrNameLst>
                                      </p:cBhvr>
                                      <p:tavLst>
                                        <p:tav tm="0">
                                          <p:val>
                                            <p:fltVal val="0"/>
                                          </p:val>
                                        </p:tav>
                                        <p:tav tm="100000">
                                          <p:val>
                                            <p:strVal val="#ppt_h"/>
                                          </p:val>
                                        </p:tav>
                                      </p:tavLst>
                                    </p:anim>
                                    <p:animEffect transition="in" filter="fade">
                                      <p:cBhvr>
                                        <p:cTn id="41" dur="500"/>
                                        <p:tgtEl>
                                          <p:spTgt spid="27"/>
                                        </p:tgtEl>
                                      </p:cBhvr>
                                    </p:animEffect>
                                  </p:childTnLst>
                                </p:cTn>
                              </p:par>
                            </p:childTnLst>
                          </p:cTn>
                        </p:par>
                        <p:par>
                          <p:cTn id="42" fill="hold">
                            <p:stCondLst>
                              <p:cond delay="2500"/>
                            </p:stCondLst>
                            <p:childTnLst>
                              <p:par>
                                <p:cTn id="43" presetID="53" presetClass="entr" presetSubtype="0" fill="hold" grpId="0" nodeType="afterEffect">
                                  <p:stCondLst>
                                    <p:cond delay="50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animEffect transition="in" filter="fade">
                                      <p:cBhvr>
                                        <p:cTn id="47" dur="500"/>
                                        <p:tgtEl>
                                          <p:spTgt spid="26"/>
                                        </p:tgtEl>
                                      </p:cBhvr>
                                    </p:animEffect>
                                  </p:childTnLst>
                                </p:cTn>
                              </p:par>
                            </p:childTnLst>
                          </p:cTn>
                        </p:par>
                        <p:par>
                          <p:cTn id="48" fill="hold">
                            <p:stCondLst>
                              <p:cond delay="3500"/>
                            </p:stCondLst>
                            <p:childTnLst>
                              <p:par>
                                <p:cTn id="49" presetID="51" presetClass="entr" presetSubtype="0"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193" decel="100000"/>
                                        <p:tgtEl>
                                          <p:spTgt spid="3"/>
                                        </p:tgtEl>
                                      </p:cBhvr>
                                    </p:animEffect>
                                    <p:animScale>
                                      <p:cBhvr>
                                        <p:cTn id="52" dur="193" decel="100000"/>
                                        <p:tgtEl>
                                          <p:spTgt spid="3"/>
                                        </p:tgtEl>
                                      </p:cBhvr>
                                      <p:from x="10000" y="10000"/>
                                      <p:to x="200000" y="450000"/>
                                    </p:animScale>
                                    <p:animScale>
                                      <p:cBhvr>
                                        <p:cTn id="53" dur="308" accel="100000" fill="hold">
                                          <p:stCondLst>
                                            <p:cond delay="193"/>
                                          </p:stCondLst>
                                        </p:cTn>
                                        <p:tgtEl>
                                          <p:spTgt spid="3"/>
                                        </p:tgtEl>
                                      </p:cBhvr>
                                      <p:from x="200000" y="450000"/>
                                      <p:to x="100000" y="100000"/>
                                    </p:animScale>
                                    <p:set>
                                      <p:cBhvr>
                                        <p:cTn id="54" dur="193" fill="hold"/>
                                        <p:tgtEl>
                                          <p:spTgt spid="3"/>
                                        </p:tgtEl>
                                        <p:attrNameLst>
                                          <p:attrName>ppt_x</p:attrName>
                                        </p:attrNameLst>
                                      </p:cBhvr>
                                      <p:to>
                                        <p:strVal val="(0.5)"/>
                                      </p:to>
                                    </p:set>
                                    <p:anim from="(0.5)" to="(#ppt_x)" calcmode="lin" valueType="num">
                                      <p:cBhvr>
                                        <p:cTn id="55" dur="308" accel="100000" fill="hold">
                                          <p:stCondLst>
                                            <p:cond delay="193"/>
                                          </p:stCondLst>
                                        </p:cTn>
                                        <p:tgtEl>
                                          <p:spTgt spid="3"/>
                                        </p:tgtEl>
                                        <p:attrNameLst>
                                          <p:attrName>ppt_x</p:attrName>
                                        </p:attrNameLst>
                                      </p:cBhvr>
                                    </p:anim>
                                    <p:set>
                                      <p:cBhvr>
                                        <p:cTn id="56" dur="193" fill="hold"/>
                                        <p:tgtEl>
                                          <p:spTgt spid="3"/>
                                        </p:tgtEl>
                                        <p:attrNameLst>
                                          <p:attrName>ppt_y</p:attrName>
                                        </p:attrNameLst>
                                      </p:cBhvr>
                                      <p:to>
                                        <p:strVal val="(#ppt_y+0.4)"/>
                                      </p:to>
                                    </p:set>
                                    <p:anim from="(#ppt_y+0.4)" to="(#ppt_y)" calcmode="lin" valueType="num">
                                      <p:cBhvr>
                                        <p:cTn id="57" dur="308" accel="100000" fill="hold">
                                          <p:stCondLst>
                                            <p:cond delay="193"/>
                                          </p:stCondLst>
                                        </p:cTn>
                                        <p:tgtEl>
                                          <p:spTgt spid="3"/>
                                        </p:tgtEl>
                                        <p:attrNameLst>
                                          <p:attrName>ppt_y</p:attrName>
                                        </p:attrNameLst>
                                      </p:cBhvr>
                                    </p:anim>
                                  </p:childTnLst>
                                </p:cTn>
                              </p:par>
                              <p:par>
                                <p:cTn id="58" presetID="51" presetClass="entr" presetSubtype="0" fill="hold" nodeType="with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193" decel="100000"/>
                                        <p:tgtEl>
                                          <p:spTgt spid="4"/>
                                        </p:tgtEl>
                                      </p:cBhvr>
                                    </p:animEffect>
                                    <p:animScale>
                                      <p:cBhvr>
                                        <p:cTn id="61" dur="193" decel="100000"/>
                                        <p:tgtEl>
                                          <p:spTgt spid="4"/>
                                        </p:tgtEl>
                                      </p:cBhvr>
                                      <p:from x="10000" y="10000"/>
                                      <p:to x="200000" y="450000"/>
                                    </p:animScale>
                                    <p:animScale>
                                      <p:cBhvr>
                                        <p:cTn id="62" dur="308" accel="100000" fill="hold">
                                          <p:stCondLst>
                                            <p:cond delay="193"/>
                                          </p:stCondLst>
                                        </p:cTn>
                                        <p:tgtEl>
                                          <p:spTgt spid="4"/>
                                        </p:tgtEl>
                                      </p:cBhvr>
                                      <p:from x="200000" y="450000"/>
                                      <p:to x="100000" y="100000"/>
                                    </p:animScale>
                                    <p:set>
                                      <p:cBhvr>
                                        <p:cTn id="63" dur="193" fill="hold"/>
                                        <p:tgtEl>
                                          <p:spTgt spid="4"/>
                                        </p:tgtEl>
                                        <p:attrNameLst>
                                          <p:attrName>ppt_x</p:attrName>
                                        </p:attrNameLst>
                                      </p:cBhvr>
                                      <p:to>
                                        <p:strVal val="(0.5)"/>
                                      </p:to>
                                    </p:set>
                                    <p:anim from="(0.5)" to="(#ppt_x)" calcmode="lin" valueType="num">
                                      <p:cBhvr>
                                        <p:cTn id="64" dur="308" accel="100000" fill="hold">
                                          <p:stCondLst>
                                            <p:cond delay="193"/>
                                          </p:stCondLst>
                                        </p:cTn>
                                        <p:tgtEl>
                                          <p:spTgt spid="4"/>
                                        </p:tgtEl>
                                        <p:attrNameLst>
                                          <p:attrName>ppt_x</p:attrName>
                                        </p:attrNameLst>
                                      </p:cBhvr>
                                    </p:anim>
                                    <p:set>
                                      <p:cBhvr>
                                        <p:cTn id="65" dur="193" fill="hold"/>
                                        <p:tgtEl>
                                          <p:spTgt spid="4"/>
                                        </p:tgtEl>
                                        <p:attrNameLst>
                                          <p:attrName>ppt_y</p:attrName>
                                        </p:attrNameLst>
                                      </p:cBhvr>
                                      <p:to>
                                        <p:strVal val="(#ppt_y+0.4)"/>
                                      </p:to>
                                    </p:set>
                                    <p:anim from="(#ppt_y+0.4)" to="(#ppt_y)" calcmode="lin" valueType="num">
                                      <p:cBhvr>
                                        <p:cTn id="66" dur="308" accel="100000" fill="hold">
                                          <p:stCondLst>
                                            <p:cond delay="193"/>
                                          </p:stCondLst>
                                        </p:cTn>
                                        <p:tgtEl>
                                          <p:spTgt spid="4"/>
                                        </p:tgtEl>
                                        <p:attrNameLst>
                                          <p:attrName>ppt_y</p:attrName>
                                        </p:attrNameLst>
                                      </p:cBhvr>
                                    </p:anim>
                                  </p:childTnLst>
                                </p:cTn>
                              </p:par>
                              <p:par>
                                <p:cTn id="67" presetID="51" presetClass="entr" presetSubtype="0" fill="hold" nodeType="with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193" decel="100000"/>
                                        <p:tgtEl>
                                          <p:spTgt spid="5"/>
                                        </p:tgtEl>
                                      </p:cBhvr>
                                    </p:animEffect>
                                    <p:animScale>
                                      <p:cBhvr>
                                        <p:cTn id="70" dur="193" decel="100000"/>
                                        <p:tgtEl>
                                          <p:spTgt spid="5"/>
                                        </p:tgtEl>
                                      </p:cBhvr>
                                      <p:from x="10000" y="10000"/>
                                      <p:to x="200000" y="450000"/>
                                    </p:animScale>
                                    <p:animScale>
                                      <p:cBhvr>
                                        <p:cTn id="71" dur="308" accel="100000" fill="hold">
                                          <p:stCondLst>
                                            <p:cond delay="193"/>
                                          </p:stCondLst>
                                        </p:cTn>
                                        <p:tgtEl>
                                          <p:spTgt spid="5"/>
                                        </p:tgtEl>
                                      </p:cBhvr>
                                      <p:from x="200000" y="450000"/>
                                      <p:to x="100000" y="100000"/>
                                    </p:animScale>
                                    <p:set>
                                      <p:cBhvr>
                                        <p:cTn id="72" dur="193" fill="hold"/>
                                        <p:tgtEl>
                                          <p:spTgt spid="5"/>
                                        </p:tgtEl>
                                        <p:attrNameLst>
                                          <p:attrName>ppt_x</p:attrName>
                                        </p:attrNameLst>
                                      </p:cBhvr>
                                      <p:to>
                                        <p:strVal val="(0.5)"/>
                                      </p:to>
                                    </p:set>
                                    <p:anim from="(0.5)" to="(#ppt_x)" calcmode="lin" valueType="num">
                                      <p:cBhvr>
                                        <p:cTn id="73" dur="308" accel="100000" fill="hold">
                                          <p:stCondLst>
                                            <p:cond delay="193"/>
                                          </p:stCondLst>
                                        </p:cTn>
                                        <p:tgtEl>
                                          <p:spTgt spid="5"/>
                                        </p:tgtEl>
                                        <p:attrNameLst>
                                          <p:attrName>ppt_x</p:attrName>
                                        </p:attrNameLst>
                                      </p:cBhvr>
                                    </p:anim>
                                    <p:set>
                                      <p:cBhvr>
                                        <p:cTn id="74" dur="193" fill="hold"/>
                                        <p:tgtEl>
                                          <p:spTgt spid="5"/>
                                        </p:tgtEl>
                                        <p:attrNameLst>
                                          <p:attrName>ppt_y</p:attrName>
                                        </p:attrNameLst>
                                      </p:cBhvr>
                                      <p:to>
                                        <p:strVal val="(#ppt_y+0.4)"/>
                                      </p:to>
                                    </p:set>
                                    <p:anim from="(#ppt_y+0.4)" to="(#ppt_y)" calcmode="lin" valueType="num">
                                      <p:cBhvr>
                                        <p:cTn id="75" dur="308" accel="100000" fill="hold">
                                          <p:stCondLst>
                                            <p:cond delay="193"/>
                                          </p:stCondLst>
                                        </p:cTn>
                                        <p:tgtEl>
                                          <p:spTgt spid="5"/>
                                        </p:tgtEl>
                                        <p:attrNameLst>
                                          <p:attrName>ppt_y</p:attrName>
                                        </p:attrNameLst>
                                      </p:cBhvr>
                                    </p:anim>
                                  </p:childTnLst>
                                </p:cTn>
                              </p:par>
                              <p:par>
                                <p:cTn id="76" presetID="51" presetClass="entr" presetSubtype="0" fill="hold" nodeType="with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fade">
                                      <p:cBhvr>
                                        <p:cTn id="78" dur="193" decel="100000"/>
                                        <p:tgtEl>
                                          <p:spTgt spid="2"/>
                                        </p:tgtEl>
                                      </p:cBhvr>
                                    </p:animEffect>
                                    <p:animScale>
                                      <p:cBhvr>
                                        <p:cTn id="79" dur="193" decel="100000"/>
                                        <p:tgtEl>
                                          <p:spTgt spid="2"/>
                                        </p:tgtEl>
                                      </p:cBhvr>
                                      <p:from x="10000" y="10000"/>
                                      <p:to x="200000" y="450000"/>
                                    </p:animScale>
                                    <p:animScale>
                                      <p:cBhvr>
                                        <p:cTn id="80" dur="308" accel="100000" fill="hold">
                                          <p:stCondLst>
                                            <p:cond delay="193"/>
                                          </p:stCondLst>
                                        </p:cTn>
                                        <p:tgtEl>
                                          <p:spTgt spid="2"/>
                                        </p:tgtEl>
                                      </p:cBhvr>
                                      <p:from x="200000" y="450000"/>
                                      <p:to x="100000" y="100000"/>
                                    </p:animScale>
                                    <p:set>
                                      <p:cBhvr>
                                        <p:cTn id="81" dur="193" fill="hold"/>
                                        <p:tgtEl>
                                          <p:spTgt spid="2"/>
                                        </p:tgtEl>
                                        <p:attrNameLst>
                                          <p:attrName>ppt_x</p:attrName>
                                        </p:attrNameLst>
                                      </p:cBhvr>
                                      <p:to>
                                        <p:strVal val="(0.5)"/>
                                      </p:to>
                                    </p:set>
                                    <p:anim from="(0.5)" to="(#ppt_x)" calcmode="lin" valueType="num">
                                      <p:cBhvr>
                                        <p:cTn id="82" dur="308" accel="100000" fill="hold">
                                          <p:stCondLst>
                                            <p:cond delay="193"/>
                                          </p:stCondLst>
                                        </p:cTn>
                                        <p:tgtEl>
                                          <p:spTgt spid="2"/>
                                        </p:tgtEl>
                                        <p:attrNameLst>
                                          <p:attrName>ppt_x</p:attrName>
                                        </p:attrNameLst>
                                      </p:cBhvr>
                                    </p:anim>
                                    <p:set>
                                      <p:cBhvr>
                                        <p:cTn id="83" dur="193" fill="hold"/>
                                        <p:tgtEl>
                                          <p:spTgt spid="2"/>
                                        </p:tgtEl>
                                        <p:attrNameLst>
                                          <p:attrName>ppt_y</p:attrName>
                                        </p:attrNameLst>
                                      </p:cBhvr>
                                      <p:to>
                                        <p:strVal val="(#ppt_y+0.4)"/>
                                      </p:to>
                                    </p:set>
                                    <p:anim from="(#ppt_y+0.4)" to="(#ppt_y)" calcmode="lin" valueType="num">
                                      <p:cBhvr>
                                        <p:cTn id="84" dur="308" accel="100000" fill="hold">
                                          <p:stCondLst>
                                            <p:cond delay="193"/>
                                          </p:stCondLst>
                                        </p:cTn>
                                        <p:tgtEl>
                                          <p:spTgt spid="2"/>
                                        </p:tgtEl>
                                        <p:attrNameLst>
                                          <p:attrName>ppt_y</p:attrName>
                                        </p:attrNameLst>
                                      </p:cBhvr>
                                    </p:anim>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fade">
                                      <p:cBhvr>
                                        <p:cTn id="8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2" grpId="0"/>
      <p:bldP spid="24" grpId="0"/>
      <p:bldP spid="25" grpId="0"/>
      <p:bldP spid="26" grpId="0"/>
      <p:bldP spid="27" grpId="0"/>
      <p:bldP spid="30"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5003" name="Freeform 11"/>
          <p:cNvSpPr>
            <a:spLocks/>
          </p:cNvSpPr>
          <p:nvPr/>
        </p:nvSpPr>
        <p:spPr bwMode="auto">
          <a:xfrm>
            <a:off x="4759325" y="1420813"/>
            <a:ext cx="4003675" cy="2441575"/>
          </a:xfrm>
          <a:custGeom>
            <a:avLst/>
            <a:gdLst/>
            <a:ahLst/>
            <a:cxnLst>
              <a:cxn ang="0">
                <a:pos x="0" y="202"/>
              </a:cxn>
              <a:cxn ang="0">
                <a:pos x="0" y="200"/>
              </a:cxn>
              <a:cxn ang="0">
                <a:pos x="0" y="200"/>
              </a:cxn>
              <a:cxn ang="0">
                <a:pos x="200" y="0"/>
              </a:cxn>
              <a:cxn ang="0">
                <a:pos x="200" y="0"/>
              </a:cxn>
              <a:cxn ang="0">
                <a:pos x="200" y="0"/>
              </a:cxn>
              <a:cxn ang="0">
                <a:pos x="656" y="0"/>
              </a:cxn>
              <a:cxn ang="0">
                <a:pos x="656" y="0"/>
              </a:cxn>
              <a:cxn ang="0">
                <a:pos x="656" y="400"/>
              </a:cxn>
              <a:cxn ang="0">
                <a:pos x="656" y="400"/>
              </a:cxn>
              <a:cxn ang="0">
                <a:pos x="200" y="400"/>
              </a:cxn>
              <a:cxn ang="0">
                <a:pos x="200" y="400"/>
              </a:cxn>
              <a:cxn ang="0">
                <a:pos x="0" y="202"/>
              </a:cxn>
              <a:cxn ang="0">
                <a:pos x="0" y="202"/>
              </a:cxn>
              <a:cxn ang="0">
                <a:pos x="0" y="202"/>
              </a:cxn>
            </a:cxnLst>
            <a:rect l="0" t="0" r="r" b="b"/>
            <a:pathLst>
              <a:path w="656" h="400">
                <a:moveTo>
                  <a:pt x="0" y="202"/>
                </a:moveTo>
                <a:cubicBezTo>
                  <a:pt x="0" y="202"/>
                  <a:pt x="0" y="200"/>
                  <a:pt x="0" y="200"/>
                </a:cubicBezTo>
                <a:cubicBezTo>
                  <a:pt x="0" y="200"/>
                  <a:pt x="0" y="200"/>
                  <a:pt x="0" y="200"/>
                </a:cubicBezTo>
                <a:cubicBezTo>
                  <a:pt x="0" y="91"/>
                  <a:pt x="91" y="0"/>
                  <a:pt x="200" y="0"/>
                </a:cubicBezTo>
                <a:cubicBezTo>
                  <a:pt x="200" y="0"/>
                  <a:pt x="200" y="0"/>
                  <a:pt x="200" y="0"/>
                </a:cubicBezTo>
                <a:cubicBezTo>
                  <a:pt x="200" y="0"/>
                  <a:pt x="200" y="0"/>
                  <a:pt x="200" y="0"/>
                </a:cubicBezTo>
                <a:cubicBezTo>
                  <a:pt x="200" y="0"/>
                  <a:pt x="656" y="0"/>
                  <a:pt x="656" y="0"/>
                </a:cubicBezTo>
                <a:cubicBezTo>
                  <a:pt x="656" y="0"/>
                  <a:pt x="656" y="0"/>
                  <a:pt x="656" y="0"/>
                </a:cubicBezTo>
                <a:cubicBezTo>
                  <a:pt x="656" y="0"/>
                  <a:pt x="656" y="400"/>
                  <a:pt x="656" y="400"/>
                </a:cubicBezTo>
                <a:cubicBezTo>
                  <a:pt x="656" y="400"/>
                  <a:pt x="656" y="400"/>
                  <a:pt x="656" y="400"/>
                </a:cubicBezTo>
                <a:cubicBezTo>
                  <a:pt x="656" y="400"/>
                  <a:pt x="200" y="400"/>
                  <a:pt x="200" y="400"/>
                </a:cubicBezTo>
                <a:cubicBezTo>
                  <a:pt x="200" y="400"/>
                  <a:pt x="200" y="400"/>
                  <a:pt x="200" y="400"/>
                </a:cubicBezTo>
                <a:cubicBezTo>
                  <a:pt x="91" y="400"/>
                  <a:pt x="0" y="311"/>
                  <a:pt x="0" y="202"/>
                </a:cubicBezTo>
                <a:cubicBezTo>
                  <a:pt x="0" y="202"/>
                  <a:pt x="0" y="202"/>
                  <a:pt x="0" y="202"/>
                </a:cubicBezTo>
                <a:cubicBezTo>
                  <a:pt x="0" y="202"/>
                  <a:pt x="0" y="202"/>
                  <a:pt x="0" y="202"/>
                </a:cubicBezTo>
                <a:close/>
              </a:path>
            </a:pathLst>
          </a:custGeom>
          <a:gradFill flip="none" rotWithShape="1">
            <a:gsLst>
              <a:gs pos="25000">
                <a:schemeClr val="accent4">
                  <a:lumMod val="40000"/>
                  <a:lumOff val="60000"/>
                </a:schemeClr>
              </a:gs>
              <a:gs pos="50000">
                <a:schemeClr val="accent4"/>
              </a:gs>
              <a:gs pos="51000">
                <a:schemeClr val="accent4">
                  <a:lumMod val="40000"/>
                  <a:lumOff val="60000"/>
                </a:schemeClr>
              </a:gs>
              <a:gs pos="85000">
                <a:schemeClr val="accent4"/>
              </a:gs>
            </a:gsLst>
            <a:path path="circle">
              <a:fillToRect l="100000" t="100000"/>
            </a:path>
            <a:tileRect r="-100000" b="-100000"/>
          </a:gradFill>
          <a:ln>
            <a:noFill/>
            <a:headEnd type="none" w="med" len="med"/>
            <a:tailEnd type="none" w="med" len="med"/>
          </a:ln>
          <a:effectLst>
            <a:outerShdw blurRad="152400" dist="38100" dir="2700000" algn="tl" rotWithShape="0">
              <a:schemeClr val="accent4">
                <a:alpha val="30000"/>
              </a:schemeClr>
            </a:outerShdw>
          </a:effectLst>
          <a:scene3d>
            <a:camera prst="orthographicFront"/>
            <a:lightRig rig="contrasting" dir="t">
              <a:rot lat="0" lon="0" rev="5400000"/>
            </a:lightRig>
          </a:scene3d>
          <a:sp3d extrusionH="76200" contourW="12700" prstMaterial="clear">
            <a:bevelT w="254000" h="127000"/>
            <a:bevelB w="254000" h="127000"/>
            <a:extrusionClr>
              <a:schemeClr val="accent4"/>
            </a:extrusionClr>
            <a:contourClr>
              <a:schemeClr val="accent4"/>
            </a:contourClr>
          </a:sp3d>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ts val="432"/>
              </a:spcBef>
              <a:spcAft>
                <a:spcPct val="0"/>
              </a:spcAft>
            </a:pPr>
            <a:endParaRPr lang="en-US" dirty="0" smtClean="0">
              <a:solidFill>
                <a:schemeClr val="accent1"/>
              </a:solidFill>
              <a:effectLst>
                <a:outerShdw blurRad="38100" dist="38100" dir="2700000" algn="tl">
                  <a:srgbClr val="000000">
                    <a:alpha val="43137"/>
                  </a:srgbClr>
                </a:outerShdw>
              </a:effectLst>
            </a:endParaRPr>
          </a:p>
        </p:txBody>
      </p:sp>
      <p:sp>
        <p:nvSpPr>
          <p:cNvPr id="84998" name="Freeform 6"/>
          <p:cNvSpPr>
            <a:spLocks/>
          </p:cNvSpPr>
          <p:nvPr/>
        </p:nvSpPr>
        <p:spPr bwMode="auto">
          <a:xfrm>
            <a:off x="381000" y="1420813"/>
            <a:ext cx="4003675" cy="2441575"/>
          </a:xfrm>
          <a:custGeom>
            <a:avLst/>
            <a:gdLst/>
            <a:ahLst/>
            <a:cxnLst>
              <a:cxn ang="0">
                <a:pos x="656" y="198"/>
              </a:cxn>
              <a:cxn ang="0">
                <a:pos x="656" y="200"/>
              </a:cxn>
              <a:cxn ang="0">
                <a:pos x="656" y="200"/>
              </a:cxn>
              <a:cxn ang="0">
                <a:pos x="456" y="400"/>
              </a:cxn>
              <a:cxn ang="0">
                <a:pos x="456" y="400"/>
              </a:cxn>
              <a:cxn ang="0">
                <a:pos x="456" y="400"/>
              </a:cxn>
              <a:cxn ang="0">
                <a:pos x="0" y="400"/>
              </a:cxn>
              <a:cxn ang="0">
                <a:pos x="0" y="400"/>
              </a:cxn>
              <a:cxn ang="0">
                <a:pos x="0" y="0"/>
              </a:cxn>
              <a:cxn ang="0">
                <a:pos x="0" y="0"/>
              </a:cxn>
              <a:cxn ang="0">
                <a:pos x="456" y="0"/>
              </a:cxn>
              <a:cxn ang="0">
                <a:pos x="456" y="0"/>
              </a:cxn>
              <a:cxn ang="0">
                <a:pos x="656" y="198"/>
              </a:cxn>
              <a:cxn ang="0">
                <a:pos x="656" y="198"/>
              </a:cxn>
              <a:cxn ang="0">
                <a:pos x="656" y="198"/>
              </a:cxn>
            </a:cxnLst>
            <a:rect l="0" t="0" r="r" b="b"/>
            <a:pathLst>
              <a:path w="656" h="400">
                <a:moveTo>
                  <a:pt x="656" y="198"/>
                </a:moveTo>
                <a:cubicBezTo>
                  <a:pt x="656" y="198"/>
                  <a:pt x="656" y="200"/>
                  <a:pt x="656" y="200"/>
                </a:cubicBezTo>
                <a:cubicBezTo>
                  <a:pt x="656" y="200"/>
                  <a:pt x="656" y="200"/>
                  <a:pt x="656" y="200"/>
                </a:cubicBezTo>
                <a:cubicBezTo>
                  <a:pt x="656" y="309"/>
                  <a:pt x="566" y="400"/>
                  <a:pt x="456" y="400"/>
                </a:cubicBezTo>
                <a:cubicBezTo>
                  <a:pt x="456" y="400"/>
                  <a:pt x="456" y="400"/>
                  <a:pt x="456" y="400"/>
                </a:cubicBezTo>
                <a:cubicBezTo>
                  <a:pt x="456" y="400"/>
                  <a:pt x="456" y="400"/>
                  <a:pt x="456" y="400"/>
                </a:cubicBezTo>
                <a:cubicBezTo>
                  <a:pt x="456" y="400"/>
                  <a:pt x="0" y="400"/>
                  <a:pt x="0" y="400"/>
                </a:cubicBezTo>
                <a:cubicBezTo>
                  <a:pt x="0" y="400"/>
                  <a:pt x="0" y="400"/>
                  <a:pt x="0" y="400"/>
                </a:cubicBezTo>
                <a:cubicBezTo>
                  <a:pt x="0" y="400"/>
                  <a:pt x="0" y="0"/>
                  <a:pt x="0" y="0"/>
                </a:cubicBezTo>
                <a:cubicBezTo>
                  <a:pt x="0" y="0"/>
                  <a:pt x="0" y="0"/>
                  <a:pt x="0" y="0"/>
                </a:cubicBezTo>
                <a:cubicBezTo>
                  <a:pt x="0" y="0"/>
                  <a:pt x="456" y="0"/>
                  <a:pt x="456" y="0"/>
                </a:cubicBezTo>
                <a:cubicBezTo>
                  <a:pt x="456" y="0"/>
                  <a:pt x="456" y="0"/>
                  <a:pt x="456" y="0"/>
                </a:cubicBezTo>
                <a:cubicBezTo>
                  <a:pt x="566" y="0"/>
                  <a:pt x="656" y="89"/>
                  <a:pt x="656" y="198"/>
                </a:cubicBezTo>
                <a:cubicBezTo>
                  <a:pt x="656" y="198"/>
                  <a:pt x="656" y="198"/>
                  <a:pt x="656" y="198"/>
                </a:cubicBezTo>
                <a:cubicBezTo>
                  <a:pt x="656" y="198"/>
                  <a:pt x="656" y="198"/>
                  <a:pt x="656" y="198"/>
                </a:cubicBezTo>
                <a:close/>
              </a:path>
            </a:pathLst>
          </a:custGeom>
          <a:gradFill flip="none" rotWithShape="1">
            <a:gsLst>
              <a:gs pos="25000">
                <a:schemeClr val="accent5">
                  <a:lumMod val="40000"/>
                  <a:lumOff val="60000"/>
                </a:schemeClr>
              </a:gs>
              <a:gs pos="50000">
                <a:schemeClr val="accent5"/>
              </a:gs>
              <a:gs pos="51000">
                <a:schemeClr val="accent5">
                  <a:lumMod val="40000"/>
                  <a:lumOff val="60000"/>
                </a:schemeClr>
              </a:gs>
              <a:gs pos="85000">
                <a:schemeClr val="accent5"/>
              </a:gs>
            </a:gsLst>
            <a:path path="circle">
              <a:fillToRect l="100000" t="100000"/>
            </a:path>
            <a:tileRect r="-100000" b="-100000"/>
          </a:gradFill>
          <a:ln>
            <a:noFill/>
            <a:headEnd type="none" w="med" len="med"/>
            <a:tailEnd type="none" w="med" len="med"/>
          </a:ln>
          <a:effectLst>
            <a:outerShdw blurRad="152400" dist="38100" dir="2700000" algn="tl" rotWithShape="0">
              <a:schemeClr val="accent5">
                <a:alpha val="30000"/>
              </a:schemeClr>
            </a:outerShdw>
          </a:effectLst>
          <a:scene3d>
            <a:camera prst="orthographicFront"/>
            <a:lightRig rig="contrasting" dir="t">
              <a:rot lat="0" lon="0" rev="5400000"/>
            </a:lightRig>
          </a:scene3d>
          <a:sp3d contourW="12700" prstMaterial="clear">
            <a:bevelT w="254000" h="127000"/>
            <a:bevelB w="254000" h="127000"/>
            <a:extrusionClr>
              <a:schemeClr val="accent5"/>
            </a:extrusionClr>
            <a:contourClr>
              <a:schemeClr val="accent5"/>
            </a:contourClr>
          </a:sp3d>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ts val="432"/>
              </a:spcBef>
              <a:spcAft>
                <a:spcPct val="0"/>
              </a:spcAft>
            </a:pPr>
            <a:endParaRPr lang="en-US" dirty="0" smtClean="0">
              <a:solidFill>
                <a:schemeClr val="accent1"/>
              </a:solidFill>
              <a:effectLst>
                <a:outerShdw blurRad="38100" dist="38100" dir="2700000" algn="tl">
                  <a:srgbClr val="000000">
                    <a:alpha val="43137"/>
                  </a:srgbClr>
                </a:outerShdw>
              </a:effectLst>
            </a:endParaRPr>
          </a:p>
        </p:txBody>
      </p:sp>
      <p:sp>
        <p:nvSpPr>
          <p:cNvPr id="20" name="Round Same Side Corner Rectangle 19"/>
          <p:cNvSpPr/>
          <p:nvPr/>
        </p:nvSpPr>
        <p:spPr bwMode="auto">
          <a:xfrm>
            <a:off x="381000" y="4082902"/>
            <a:ext cx="8382000" cy="2544911"/>
          </a:xfrm>
          <a:prstGeom prst="round2SameRect">
            <a:avLst>
              <a:gd name="adj1" fmla="val 50000"/>
              <a:gd name="adj2" fmla="val 0"/>
            </a:avLst>
          </a:prstGeom>
          <a:gradFill flip="none" rotWithShape="1">
            <a:gsLst>
              <a:gs pos="25000">
                <a:schemeClr val="accent3">
                  <a:lumMod val="40000"/>
                  <a:lumOff val="60000"/>
                </a:schemeClr>
              </a:gs>
              <a:gs pos="50000">
                <a:schemeClr val="accent3"/>
              </a:gs>
              <a:gs pos="51000">
                <a:schemeClr val="accent3">
                  <a:lumMod val="40000"/>
                  <a:lumOff val="60000"/>
                </a:schemeClr>
              </a:gs>
              <a:gs pos="85000">
                <a:schemeClr val="accent3"/>
              </a:gs>
            </a:gsLst>
            <a:path path="circle">
              <a:fillToRect l="100000" t="100000"/>
            </a:path>
            <a:tileRect r="-100000" b="-100000"/>
          </a:gradFill>
          <a:ln>
            <a:noFill/>
            <a:headEnd type="none" w="med" len="med"/>
            <a:tailEnd type="none" w="med" len="med"/>
          </a:ln>
          <a:effectLst>
            <a:outerShdw blurRad="152400" dist="38100" dir="2700000" algn="tl" rotWithShape="0">
              <a:schemeClr val="accent3">
                <a:alpha val="30000"/>
              </a:schemeClr>
            </a:outerShdw>
          </a:effectLst>
          <a:scene3d>
            <a:camera prst="orthographicFront"/>
            <a:lightRig rig="contrasting" dir="t">
              <a:rot lat="0" lon="0" rev="5400000"/>
            </a:lightRig>
          </a:scene3d>
          <a:sp3d extrusionH="76200" contourW="12700" prstMaterial="clear">
            <a:bevelT w="254000" h="127000"/>
            <a:bevelB w="254000" h="127000"/>
            <a:extrusionClr>
              <a:schemeClr val="accent3"/>
            </a:extrusionClr>
            <a:contourClr>
              <a:schemeClr val="accent3"/>
            </a:contourClr>
          </a:sp3d>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ts val="432"/>
              </a:spcBef>
              <a:spcAft>
                <a:spcPct val="0"/>
              </a:spcAft>
            </a:pPr>
            <a:endParaRPr lang="en-US" dirty="0" smtClean="0">
              <a:solidFill>
                <a:schemeClr val="accent1"/>
              </a:solidFill>
              <a:effectLst>
                <a:outerShdw blurRad="38100" dist="38100" dir="2700000" algn="tl">
                  <a:srgbClr val="000000">
                    <a:alpha val="43137"/>
                  </a:srgbClr>
                </a:outerShdw>
              </a:effectLst>
            </a:endParaRPr>
          </a:p>
        </p:txBody>
      </p:sp>
      <p:pic>
        <p:nvPicPr>
          <p:cNvPr id="18" name="Picture 8" descr="OCOS-quadrant-circle"/>
          <p:cNvPicPr>
            <a:picLocks noChangeAspect="1" noChangeArrowheads="1"/>
          </p:cNvPicPr>
          <p:nvPr/>
        </p:nvPicPr>
        <p:blipFill>
          <a:blip r:embed="rId4"/>
          <a:stretch>
            <a:fillRect/>
          </a:stretch>
        </p:blipFill>
        <p:spPr bwMode="auto">
          <a:xfrm>
            <a:off x="2094649" y="1727788"/>
            <a:ext cx="1857984" cy="1791479"/>
          </a:xfrm>
          <a:prstGeom prst="rect">
            <a:avLst/>
          </a:prstGeom>
          <a:noFill/>
          <a:ln>
            <a:noFill/>
          </a:ln>
        </p:spPr>
      </p:pic>
      <p:pic>
        <p:nvPicPr>
          <p:cNvPr id="14" name="Picture 5" descr="MOF-Risk-v"/>
          <p:cNvPicPr>
            <a:picLocks noChangeAspect="1" noChangeArrowheads="1"/>
          </p:cNvPicPr>
          <p:nvPr/>
        </p:nvPicPr>
        <p:blipFill>
          <a:blip r:embed="rId5"/>
          <a:stretch>
            <a:fillRect/>
          </a:stretch>
        </p:blipFill>
        <p:spPr bwMode="auto">
          <a:xfrm>
            <a:off x="4957428" y="1730158"/>
            <a:ext cx="2453466" cy="1792224"/>
          </a:xfrm>
          <a:prstGeom prst="rect">
            <a:avLst/>
          </a:prstGeom>
          <a:noFill/>
          <a:ln>
            <a:noFill/>
          </a:ln>
        </p:spPr>
      </p:pic>
      <p:sp>
        <p:nvSpPr>
          <p:cNvPr id="15" name="Rectangle 6"/>
          <p:cNvSpPr>
            <a:spLocks noChangeArrowheads="1"/>
          </p:cNvSpPr>
          <p:nvPr/>
        </p:nvSpPr>
        <p:spPr bwMode="auto">
          <a:xfrm>
            <a:off x="3488890" y="1785938"/>
            <a:ext cx="1684672" cy="372410"/>
          </a:xfrm>
          <a:prstGeom prst="rect">
            <a:avLst/>
          </a:prstGeom>
          <a:noFill/>
          <a:ln w="9525">
            <a:noFill/>
            <a:miter lim="800000"/>
            <a:headEnd/>
            <a:tailEnd/>
          </a:ln>
          <a:scene3d>
            <a:camera prst="isometricOffAxis2Left"/>
            <a:lightRig rig="threePt" dir="t"/>
          </a:scene3d>
        </p:spPr>
        <p:txBody>
          <a:bodyPr wrap="square" lIns="109728" tIns="54864" rIns="109728" bIns="54864">
            <a:spAutoFit/>
          </a:bodyPr>
          <a:lstStyle/>
          <a:p>
            <a:endParaRPr lang="en-US" sz="1700" b="1" dirty="0">
              <a:solidFill>
                <a:schemeClr val="accent1"/>
              </a:solidFill>
            </a:endParaRPr>
          </a:p>
        </p:txBody>
      </p:sp>
      <p:sp>
        <p:nvSpPr>
          <p:cNvPr id="23" name="Shape 1723412"/>
          <p:cNvSpPr>
            <a:spLocks noGrp="1" noChangeArrowheads="1"/>
          </p:cNvSpPr>
          <p:nvPr>
            <p:ph type="title"/>
          </p:nvPr>
        </p:nvSpPr>
        <p:spPr>
          <a:xfrm>
            <a:off x="381000" y="230188"/>
            <a:ext cx="8382000" cy="1163395"/>
          </a:xfrm>
        </p:spPr>
        <p:txBody>
          <a:bodyPr/>
          <a:lstStyle/>
          <a:p>
            <a:r>
              <a:rPr lang="en-US" dirty="0" smtClean="0"/>
              <a:t>Microsoft Operations Framework</a:t>
            </a:r>
            <a:br>
              <a:rPr lang="en-US" dirty="0" smtClean="0"/>
            </a:br>
            <a:r>
              <a:rPr lang="en-US" sz="3600" dirty="0" smtClean="0">
                <a:solidFill>
                  <a:schemeClr val="accent1"/>
                </a:solidFill>
              </a:rPr>
              <a:t>The three models</a:t>
            </a:r>
            <a:endParaRPr lang="en-US" dirty="0">
              <a:solidFill>
                <a:schemeClr val="accent1"/>
              </a:solidFill>
            </a:endParaRPr>
          </a:p>
        </p:txBody>
      </p:sp>
      <p:pic>
        <p:nvPicPr>
          <p:cNvPr id="2051" name="Picture 3"/>
          <p:cNvPicPr>
            <a:picLocks noChangeAspect="1" noChangeArrowheads="1"/>
          </p:cNvPicPr>
          <p:nvPr/>
        </p:nvPicPr>
        <p:blipFill>
          <a:blip r:embed="rId6" cstate="print"/>
          <a:srcRect/>
          <a:stretch>
            <a:fillRect/>
          </a:stretch>
        </p:blipFill>
        <p:spPr bwMode="auto">
          <a:xfrm>
            <a:off x="2611834" y="4216087"/>
            <a:ext cx="3920331" cy="2390460"/>
          </a:xfrm>
          <a:prstGeom prst="rect">
            <a:avLst/>
          </a:prstGeom>
          <a:noFill/>
          <a:ln w="9525">
            <a:noFill/>
            <a:miter lim="800000"/>
            <a:headEnd/>
            <a:tailEnd/>
          </a:ln>
          <a:effectLst/>
        </p:spPr>
      </p:pic>
      <p:sp>
        <p:nvSpPr>
          <p:cNvPr id="24" name="TextBox 23"/>
          <p:cNvSpPr txBox="1"/>
          <p:nvPr/>
        </p:nvSpPr>
        <p:spPr>
          <a:xfrm>
            <a:off x="730250" y="1581834"/>
            <a:ext cx="1013098" cy="664797"/>
          </a:xfrm>
          <a:prstGeom prst="rect">
            <a:avLst/>
          </a:prstGeom>
          <a:noFill/>
        </p:spPr>
        <p:txBody>
          <a:bodyPr wrap="none" lIns="0" tIns="0" rIns="0" bIns="0" rtlCol="0">
            <a:spAutoFit/>
          </a:bodyPr>
          <a:lstStyle/>
          <a:p>
            <a:pPr>
              <a:lnSpc>
                <a:spcPct val="90000"/>
              </a:lnSpc>
            </a:pPr>
            <a:r>
              <a:rPr lang="en-US" sz="2400" dirty="0" smtClean="0">
                <a:solidFill>
                  <a:schemeClr val="accent1"/>
                </a:solidFill>
              </a:rPr>
              <a:t>Process</a:t>
            </a:r>
            <a:br>
              <a:rPr lang="en-US" sz="2400" dirty="0" smtClean="0">
                <a:solidFill>
                  <a:schemeClr val="accent1"/>
                </a:solidFill>
              </a:rPr>
            </a:br>
            <a:r>
              <a:rPr lang="en-US" sz="2400" dirty="0" smtClean="0">
                <a:solidFill>
                  <a:schemeClr val="accent1"/>
                </a:solidFill>
              </a:rPr>
              <a:t>Model</a:t>
            </a:r>
            <a:endParaRPr lang="en-US" sz="2400" dirty="0">
              <a:solidFill>
                <a:schemeClr val="accent1"/>
              </a:solidFill>
            </a:endParaRPr>
          </a:p>
        </p:txBody>
      </p:sp>
      <p:sp>
        <p:nvSpPr>
          <p:cNvPr id="25" name="TextBox 24"/>
          <p:cNvSpPr txBox="1"/>
          <p:nvPr/>
        </p:nvSpPr>
        <p:spPr>
          <a:xfrm>
            <a:off x="7590975" y="1581834"/>
            <a:ext cx="867225" cy="664797"/>
          </a:xfrm>
          <a:prstGeom prst="rect">
            <a:avLst/>
          </a:prstGeom>
          <a:noFill/>
        </p:spPr>
        <p:txBody>
          <a:bodyPr wrap="none" lIns="0" tIns="0" rIns="0" bIns="0" rtlCol="0">
            <a:spAutoFit/>
          </a:bodyPr>
          <a:lstStyle/>
          <a:p>
            <a:pPr algn="r">
              <a:lnSpc>
                <a:spcPct val="90000"/>
              </a:lnSpc>
            </a:pPr>
            <a:r>
              <a:rPr lang="en-US" sz="2400" dirty="0" smtClean="0">
                <a:solidFill>
                  <a:schemeClr val="accent1"/>
                </a:solidFill>
              </a:rPr>
              <a:t>Risk</a:t>
            </a:r>
            <a:br>
              <a:rPr lang="en-US" sz="2400" dirty="0" smtClean="0">
                <a:solidFill>
                  <a:schemeClr val="accent1"/>
                </a:solidFill>
              </a:rPr>
            </a:br>
            <a:r>
              <a:rPr lang="en-US" sz="2400" dirty="0" smtClean="0">
                <a:solidFill>
                  <a:schemeClr val="accent1"/>
                </a:solidFill>
              </a:rPr>
              <a:t>Model</a:t>
            </a:r>
            <a:endParaRPr lang="en-US" sz="2400" dirty="0">
              <a:solidFill>
                <a:schemeClr val="accent1"/>
              </a:solidFill>
            </a:endParaRPr>
          </a:p>
        </p:txBody>
      </p:sp>
      <p:sp>
        <p:nvSpPr>
          <p:cNvPr id="26" name="TextBox 25"/>
          <p:cNvSpPr txBox="1"/>
          <p:nvPr/>
        </p:nvSpPr>
        <p:spPr>
          <a:xfrm>
            <a:off x="1371600" y="4343400"/>
            <a:ext cx="867225" cy="664797"/>
          </a:xfrm>
          <a:prstGeom prst="rect">
            <a:avLst/>
          </a:prstGeom>
          <a:noFill/>
        </p:spPr>
        <p:txBody>
          <a:bodyPr wrap="none" lIns="0" tIns="0" rIns="0" bIns="0" rtlCol="0">
            <a:spAutoFit/>
          </a:bodyPr>
          <a:lstStyle/>
          <a:p>
            <a:pPr>
              <a:lnSpc>
                <a:spcPct val="90000"/>
              </a:lnSpc>
            </a:pPr>
            <a:r>
              <a:rPr lang="en-US" sz="2400" dirty="0" smtClean="0">
                <a:solidFill>
                  <a:schemeClr val="accent1"/>
                </a:solidFill>
              </a:rPr>
              <a:t>Team</a:t>
            </a:r>
            <a:br>
              <a:rPr lang="en-US" sz="2400" dirty="0" smtClean="0">
                <a:solidFill>
                  <a:schemeClr val="accent1"/>
                </a:solidFill>
              </a:rPr>
            </a:br>
            <a:r>
              <a:rPr lang="en-US" sz="2400" dirty="0" smtClean="0">
                <a:solidFill>
                  <a:schemeClr val="accent1"/>
                </a:solidFill>
              </a:rPr>
              <a:t>Model</a:t>
            </a:r>
            <a:endParaRPr lang="en-US" sz="2400" dirty="0">
              <a:solidFill>
                <a:schemeClr val="accent1"/>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4998"/>
                                        </p:tgtEl>
                                        <p:attrNameLst>
                                          <p:attrName>style.visibility</p:attrName>
                                        </p:attrNameLst>
                                      </p:cBhvr>
                                      <p:to>
                                        <p:strVal val="visible"/>
                                      </p:to>
                                    </p:set>
                                    <p:animEffect transition="in" filter="fade">
                                      <p:cBhvr>
                                        <p:cTn id="7" dur="500"/>
                                        <p:tgtEl>
                                          <p:spTgt spid="84998"/>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5003"/>
                                        </p:tgtEl>
                                        <p:attrNameLst>
                                          <p:attrName>style.visibility</p:attrName>
                                        </p:attrNameLst>
                                      </p:cBhvr>
                                      <p:to>
                                        <p:strVal val="visible"/>
                                      </p:to>
                                    </p:set>
                                    <p:animEffect transition="in" filter="fade">
                                      <p:cBhvr>
                                        <p:cTn id="18" dur="500"/>
                                        <p:tgtEl>
                                          <p:spTgt spid="85003"/>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nodeType="withEffect">
                                  <p:stCondLst>
                                    <p:cond delay="0"/>
                                  </p:stCondLst>
                                  <p:childTnLst>
                                    <p:set>
                                      <p:cBhvr>
                                        <p:cTn id="31" dur="1" fill="hold">
                                          <p:stCondLst>
                                            <p:cond delay="0"/>
                                          </p:stCondLst>
                                        </p:cTn>
                                        <p:tgtEl>
                                          <p:spTgt spid="2051"/>
                                        </p:tgtEl>
                                        <p:attrNameLst>
                                          <p:attrName>style.visibility</p:attrName>
                                        </p:attrNameLst>
                                      </p:cBhvr>
                                      <p:to>
                                        <p:strVal val="visible"/>
                                      </p:to>
                                    </p:set>
                                    <p:animEffect transition="in" filter="fade">
                                      <p:cBhvr>
                                        <p:cTn id="32" dur="500"/>
                                        <p:tgtEl>
                                          <p:spTgt spid="205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3" grpId="0" animBg="1"/>
      <p:bldP spid="84998" grpId="0" animBg="1"/>
      <p:bldP spid="20" grpId="0" animBg="1"/>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661993"/>
          </a:xfrm>
        </p:spPr>
        <p:txBody>
          <a:bodyPr/>
          <a:lstStyle/>
          <a:p>
            <a:r>
              <a:rPr lang="en-US" sz="4400" dirty="0" smtClean="0"/>
              <a:t>Windows Vista Service</a:t>
            </a:r>
            <a:br>
              <a:rPr lang="en-US" sz="4400" dirty="0" smtClean="0"/>
            </a:br>
            <a:r>
              <a:rPr lang="en-US" sz="4400" dirty="0" smtClean="0"/>
              <a:t>Life-Cycle Management</a:t>
            </a:r>
            <a:r>
              <a:rPr lang="en-US" sz="3200" dirty="0" smtClean="0">
                <a:solidFill>
                  <a:schemeClr val="tx1"/>
                </a:solidFill>
              </a:rPr>
              <a:t/>
            </a:r>
            <a:br>
              <a:rPr lang="en-US" sz="3200" dirty="0" smtClean="0">
                <a:solidFill>
                  <a:schemeClr val="tx1"/>
                </a:solidFill>
              </a:rPr>
            </a:br>
            <a:r>
              <a:rPr lang="en-US" sz="3200" dirty="0" smtClean="0">
                <a:solidFill>
                  <a:schemeClr val="accent1"/>
                </a:solidFill>
              </a:rPr>
              <a:t>Role-based guidance for the desktop service</a:t>
            </a:r>
            <a:endParaRPr lang="en-US" sz="4400" dirty="0">
              <a:solidFill>
                <a:schemeClr val="accent1"/>
              </a:solidFill>
            </a:endParaRPr>
          </a:p>
        </p:txBody>
      </p:sp>
      <p:grpSp>
        <p:nvGrpSpPr>
          <p:cNvPr id="6" name="Group 5"/>
          <p:cNvGrpSpPr/>
          <p:nvPr/>
        </p:nvGrpSpPr>
        <p:grpSpPr>
          <a:xfrm>
            <a:off x="381000" y="2352675"/>
            <a:ext cx="8382000" cy="3721608"/>
            <a:chOff x="381000" y="2352675"/>
            <a:chExt cx="8382000" cy="3721608"/>
          </a:xfrm>
        </p:grpSpPr>
        <p:sp>
          <p:nvSpPr>
            <p:cNvPr id="7" name="Rectangle 6"/>
            <p:cNvSpPr/>
            <p:nvPr/>
          </p:nvSpPr>
          <p:spPr bwMode="auto">
            <a:xfrm>
              <a:off x="381000" y="2352675"/>
              <a:ext cx="8382000" cy="3721608"/>
            </a:xfrm>
            <a:prstGeom prst="rect">
              <a:avLst/>
            </a:prstGeom>
            <a:gradFill flip="none" rotWithShape="1">
              <a:gsLst>
                <a:gs pos="25000">
                  <a:schemeClr val="accent5">
                    <a:lumMod val="40000"/>
                    <a:lumOff val="60000"/>
                  </a:schemeClr>
                </a:gs>
                <a:gs pos="50000">
                  <a:schemeClr val="accent5"/>
                </a:gs>
                <a:gs pos="51000">
                  <a:schemeClr val="accent5">
                    <a:lumMod val="40000"/>
                    <a:lumOff val="60000"/>
                  </a:schemeClr>
                </a:gs>
                <a:gs pos="85000">
                  <a:schemeClr val="accent5"/>
                </a:gs>
              </a:gsLst>
              <a:path path="circle">
                <a:fillToRect l="100000" t="100000"/>
              </a:path>
              <a:tileRect r="-100000" b="-100000"/>
            </a:gradFill>
            <a:ln>
              <a:noFill/>
              <a:headEnd type="none" w="med" len="med"/>
              <a:tailEnd type="none" w="med" len="med"/>
            </a:ln>
            <a:effectLst>
              <a:outerShdw blurRad="152400" dist="38100" dir="2700000" algn="tl" rotWithShape="0">
                <a:schemeClr val="accent5">
                  <a:alpha val="30000"/>
                </a:schemeClr>
              </a:outerShdw>
            </a:effectLst>
            <a:scene3d>
              <a:camera prst="orthographicFront"/>
              <a:lightRig rig="contrasting" dir="t">
                <a:rot lat="0" lon="0" rev="5400000"/>
              </a:lightRig>
            </a:scene3d>
            <a:sp3d contourW="12700" prstMaterial="clear">
              <a:bevelT w="254000" h="127000"/>
              <a:bevelB w="254000" h="127000"/>
              <a:extrusionClr>
                <a:schemeClr val="accent5"/>
              </a:extrusionClr>
              <a:contourClr>
                <a:schemeClr val="accent5"/>
              </a:contourClr>
            </a:sp3d>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ts val="432"/>
                </a:spcBef>
                <a:spcAft>
                  <a:spcPct val="0"/>
                </a:spcAft>
              </a:pPr>
              <a:endParaRPr lang="en-US" dirty="0" smtClean="0">
                <a:solidFill>
                  <a:schemeClr val="accent1"/>
                </a:solidFill>
                <a:effectLst>
                  <a:outerShdw blurRad="38100" dist="38100" dir="2700000" algn="tl">
                    <a:srgbClr val="000000">
                      <a:alpha val="43137"/>
                    </a:srgbClr>
                  </a:outerShdw>
                </a:effectLst>
              </a:endParaRPr>
            </a:p>
          </p:txBody>
        </p:sp>
        <p:graphicFrame>
          <p:nvGraphicFramePr>
            <p:cNvPr id="4" name="Content Placeholder 5"/>
            <p:cNvGraphicFramePr>
              <a:graphicFrameLocks/>
            </p:cNvGraphicFramePr>
            <p:nvPr/>
          </p:nvGraphicFramePr>
          <p:xfrm>
            <a:off x="381000" y="2352675"/>
            <a:ext cx="8382000" cy="3718560"/>
          </p:xfrm>
          <a:graphic>
            <a:graphicData uri="http://schemas.openxmlformats.org/drawingml/2006/table">
              <a:tbl>
                <a:tblPr firstRow="1" bandRow="1">
                  <a:tableStyleId>{21E4AEA4-8DFA-4A89-87EB-49C32662AFE0}</a:tableStyleId>
                </a:tblPr>
                <a:tblGrid>
                  <a:gridCol w="1338943"/>
                  <a:gridCol w="7043057"/>
                </a:tblGrid>
                <a:tr h="127932">
                  <a:tc>
                    <a:txBody>
                      <a:bodyPr/>
                      <a:lstStyle/>
                      <a:p>
                        <a:r>
                          <a:rPr lang="en-US" sz="1400" kern="1200" dirty="0" smtClean="0">
                            <a:solidFill>
                              <a:schemeClr val="accent1"/>
                            </a:solidFill>
                          </a:rPr>
                          <a:t>IT Role</a:t>
                        </a:r>
                        <a:endParaRPr lang="en-US" sz="1400" b="1" kern="1200" dirty="0">
                          <a:solidFill>
                            <a:schemeClr val="accent1"/>
                          </a:solidFill>
                          <a:latin typeface="Segoe UI" pitchFamily="34" charset="0"/>
                          <a:ea typeface="+mn-ea"/>
                          <a:cs typeface="Segoe UI"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0000">
                          <a:alpha val="50000"/>
                        </a:srgbClr>
                      </a:solidFill>
                    </a:tcPr>
                  </a:tc>
                  <a:tc>
                    <a:txBody>
                      <a:bodyPr/>
                      <a:lstStyle/>
                      <a:p>
                        <a:pPr algn="l"/>
                        <a:r>
                          <a:rPr lang="en-US" sz="1400" dirty="0" smtClean="0">
                            <a:solidFill>
                              <a:schemeClr val="accent1"/>
                            </a:solidFill>
                          </a:rPr>
                          <a:t>Guidance for</a:t>
                        </a:r>
                        <a:endParaRPr lang="en-US" sz="1400" b="1" dirty="0">
                          <a:solidFill>
                            <a:schemeClr val="accent1"/>
                          </a:solidFill>
                          <a:latin typeface="Segoe UI" pitchFamily="34" charset="0"/>
                          <a:cs typeface="Segoe UI"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0000">
                          <a:alpha val="50000"/>
                        </a:srgbClr>
                      </a:solidFill>
                    </a:tcPr>
                  </a:tc>
                </a:tr>
                <a:tr h="132290">
                  <a:tc>
                    <a:txBody>
                      <a:bodyPr/>
                      <a:lstStyle/>
                      <a:p>
                        <a:pPr algn="l"/>
                        <a:r>
                          <a:rPr lang="en-US" sz="1400" dirty="0" smtClean="0">
                            <a:solidFill>
                              <a:schemeClr val="accent1"/>
                            </a:solidFill>
                          </a:rPr>
                          <a:t>Service Mgmt</a:t>
                        </a:r>
                        <a:endParaRPr lang="en-US" sz="1400" dirty="0">
                          <a:solidFill>
                            <a:schemeClr val="accent1"/>
                          </a:solidFill>
                          <a:latin typeface="Segoe UI" pitchFamily="34" charset="0"/>
                          <a:cs typeface="Segoe UI"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alpha val="50000"/>
                        </a:schemeClr>
                      </a:solidFill>
                    </a:tcPr>
                  </a:tc>
                  <a:tc>
                    <a:txBody>
                      <a:bodyPr/>
                      <a:lstStyle/>
                      <a:p>
                        <a:r>
                          <a:rPr lang="en-US" sz="1400" dirty="0" smtClean="0">
                            <a:solidFill>
                              <a:schemeClr val="accent1"/>
                            </a:solidFill>
                          </a:rPr>
                          <a:t>Enabling business through IT to meet organizational objectives</a:t>
                        </a:r>
                        <a:endParaRPr lang="en-US" sz="1400" dirty="0">
                          <a:solidFill>
                            <a:schemeClr val="accent1"/>
                          </a:solidFill>
                          <a:latin typeface="Segoe UI" pitchFamily="34" charset="0"/>
                          <a:cs typeface="Segoe UI"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alpha val="50000"/>
                        </a:schemeClr>
                      </a:solidFill>
                    </a:tcPr>
                  </a:tc>
                </a:tr>
                <a:tr h="215728">
                  <a:tc>
                    <a:txBody>
                      <a:bodyPr/>
                      <a:lstStyle/>
                      <a:p>
                        <a:pPr algn="l"/>
                        <a:r>
                          <a:rPr lang="en-US" sz="1400" kern="1200" dirty="0" smtClean="0">
                            <a:solidFill>
                              <a:schemeClr val="accent1"/>
                            </a:solidFill>
                          </a:rPr>
                          <a:t>Security</a:t>
                        </a:r>
                        <a:endParaRPr lang="en-US" sz="1400" dirty="0">
                          <a:solidFill>
                            <a:schemeClr val="accent1"/>
                          </a:solidFill>
                          <a:latin typeface="Segoe UI" pitchFamily="34" charset="0"/>
                          <a:cs typeface="Segoe UI"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alpha val="15000"/>
                        </a:schemeClr>
                      </a:solidFill>
                    </a:tcPr>
                  </a:tc>
                  <a:tc>
                    <a:txBody>
                      <a:bodyPr/>
                      <a:lstStyle/>
                      <a:p>
                        <a:r>
                          <a:rPr lang="en-US" sz="1400" dirty="0" smtClean="0">
                            <a:solidFill>
                              <a:schemeClr val="accent1"/>
                            </a:solidFill>
                          </a:rPr>
                          <a:t>Balancing organizational needs to protect and secure corporate resources with users’ needs to access IT resources</a:t>
                        </a:r>
                        <a:endParaRPr lang="en-US" sz="1400" dirty="0">
                          <a:solidFill>
                            <a:schemeClr val="accent1"/>
                          </a:solidFill>
                          <a:latin typeface="Segoe UI" pitchFamily="34" charset="0"/>
                          <a:cs typeface="Segoe UI"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alpha val="15000"/>
                        </a:schemeClr>
                      </a:solidFill>
                    </a:tcPr>
                  </a:tc>
                </a:tr>
                <a:tr h="303524">
                  <a:tc>
                    <a:txBody>
                      <a:bodyPr/>
                      <a:lstStyle/>
                      <a:p>
                        <a:pPr algn="l"/>
                        <a:r>
                          <a:rPr lang="en-US" sz="1400" dirty="0" smtClean="0">
                            <a:solidFill>
                              <a:schemeClr val="accent1"/>
                            </a:solidFill>
                          </a:rPr>
                          <a:t>Infrastructure</a:t>
                        </a:r>
                        <a:endParaRPr lang="en-US" sz="1400" dirty="0">
                          <a:solidFill>
                            <a:schemeClr val="accent1"/>
                          </a:solidFill>
                          <a:latin typeface="Segoe UI" pitchFamily="34" charset="0"/>
                          <a:cs typeface="Segoe UI"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alpha val="50000"/>
                        </a:schemeClr>
                      </a:solidFill>
                    </a:tcPr>
                  </a:tc>
                  <a:tc>
                    <a:txBody>
                      <a:bodyPr/>
                      <a:lstStyle/>
                      <a:p>
                        <a:r>
                          <a:rPr lang="en-US" sz="1400" dirty="0" smtClean="0">
                            <a:solidFill>
                              <a:schemeClr val="accent1"/>
                            </a:solidFill>
                          </a:rPr>
                          <a:t>Balancing IT’s capabilities against business requirements by designing and architecting an environment that addresses those needs</a:t>
                        </a:r>
                        <a:endParaRPr lang="en-US" sz="1400" dirty="0">
                          <a:solidFill>
                            <a:schemeClr val="accent1"/>
                          </a:solidFill>
                          <a:latin typeface="Segoe UI" pitchFamily="34" charset="0"/>
                          <a:cs typeface="Segoe UI"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alpha val="50000"/>
                        </a:schemeClr>
                      </a:solidFill>
                    </a:tcPr>
                  </a:tc>
                </a:tr>
                <a:tr h="215728">
                  <a:tc>
                    <a:txBody>
                      <a:bodyPr/>
                      <a:lstStyle/>
                      <a:p>
                        <a:pPr algn="l"/>
                        <a:r>
                          <a:rPr lang="en-US" sz="1400" dirty="0" smtClean="0">
                            <a:solidFill>
                              <a:schemeClr val="accent1"/>
                            </a:solidFill>
                          </a:rPr>
                          <a:t>Release</a:t>
                        </a:r>
                        <a:endParaRPr lang="en-US" sz="1400" dirty="0">
                          <a:solidFill>
                            <a:schemeClr val="accent1"/>
                          </a:solidFill>
                          <a:latin typeface="Segoe UI" pitchFamily="34" charset="0"/>
                          <a:cs typeface="Segoe UI"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alpha val="15000"/>
                        </a:schemeClr>
                      </a:solidFill>
                    </a:tcPr>
                  </a:tc>
                  <a:tc>
                    <a:txBody>
                      <a:bodyPr/>
                      <a:lstStyle/>
                      <a:p>
                        <a:r>
                          <a:rPr lang="en-US" sz="1400" dirty="0" smtClean="0">
                            <a:solidFill>
                              <a:schemeClr val="accent1"/>
                            </a:solidFill>
                          </a:rPr>
                          <a:t>Evaluating and deploying required changes to the environment with</a:t>
                        </a:r>
                        <a:br>
                          <a:rPr lang="en-US" sz="1400" dirty="0" smtClean="0">
                            <a:solidFill>
                              <a:schemeClr val="accent1"/>
                            </a:solidFill>
                          </a:rPr>
                        </a:br>
                        <a:r>
                          <a:rPr lang="en-US" sz="1400" dirty="0" smtClean="0">
                            <a:solidFill>
                              <a:schemeClr val="accent1"/>
                            </a:solidFill>
                          </a:rPr>
                          <a:t>minimal business disruption</a:t>
                        </a:r>
                        <a:endParaRPr lang="en-US" sz="1400" dirty="0">
                          <a:solidFill>
                            <a:schemeClr val="accent1"/>
                          </a:solidFill>
                          <a:latin typeface="Segoe UI" pitchFamily="34" charset="0"/>
                          <a:cs typeface="Segoe UI"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alpha val="15000"/>
                        </a:schemeClr>
                      </a:solidFill>
                    </a:tcPr>
                  </a:tc>
                </a:tr>
                <a:tr h="215728">
                  <a:tc>
                    <a:txBody>
                      <a:bodyPr/>
                      <a:lstStyle/>
                      <a:p>
                        <a:pPr algn="l"/>
                        <a:r>
                          <a:rPr lang="en-US" sz="1400" dirty="0" smtClean="0">
                            <a:solidFill>
                              <a:schemeClr val="accent1"/>
                            </a:solidFill>
                          </a:rPr>
                          <a:t>Operations</a:t>
                        </a:r>
                        <a:endParaRPr lang="en-US" sz="1400" dirty="0">
                          <a:solidFill>
                            <a:schemeClr val="accent1"/>
                          </a:solidFill>
                          <a:latin typeface="Segoe UI" pitchFamily="34" charset="0"/>
                          <a:cs typeface="Segoe UI"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alpha val="50000"/>
                        </a:schemeClr>
                      </a:solidFill>
                    </a:tcPr>
                  </a:tc>
                  <a:tc>
                    <a:txBody>
                      <a:bodyPr/>
                      <a:lstStyle/>
                      <a:p>
                        <a:r>
                          <a:rPr lang="en-US" sz="1400" dirty="0" smtClean="0">
                            <a:solidFill>
                              <a:schemeClr val="accent1"/>
                            </a:solidFill>
                          </a:rPr>
                          <a:t>Ensuring the highly predictable execution of day-to-day tasks while</a:t>
                        </a:r>
                        <a:r>
                          <a:rPr lang="en-US" sz="1400" baseline="0" dirty="0" smtClean="0">
                            <a:solidFill>
                              <a:schemeClr val="accent1"/>
                            </a:solidFill>
                          </a:rPr>
                          <a:t> </a:t>
                        </a:r>
                        <a:r>
                          <a:rPr lang="en-US" sz="1400" dirty="0" smtClean="0">
                            <a:solidFill>
                              <a:schemeClr val="accent1"/>
                            </a:solidFill>
                          </a:rPr>
                          <a:t>optimizing the business’ return on investment (ROI)</a:t>
                        </a:r>
                        <a:endParaRPr lang="en-US" sz="1400" dirty="0">
                          <a:solidFill>
                            <a:schemeClr val="accent1"/>
                          </a:solidFill>
                          <a:latin typeface="Segoe UI" pitchFamily="34" charset="0"/>
                          <a:cs typeface="Segoe UI"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alpha val="50000"/>
                        </a:schemeClr>
                      </a:solidFill>
                    </a:tcPr>
                  </a:tc>
                </a:tr>
                <a:tr h="215728">
                  <a:tc>
                    <a:txBody>
                      <a:bodyPr/>
                      <a:lstStyle/>
                      <a:p>
                        <a:pPr algn="l"/>
                        <a:r>
                          <a:rPr lang="en-US" sz="1400" dirty="0" smtClean="0">
                            <a:solidFill>
                              <a:schemeClr val="accent1"/>
                            </a:solidFill>
                          </a:rPr>
                          <a:t>Support</a:t>
                        </a:r>
                        <a:endParaRPr lang="en-US" sz="1400" dirty="0">
                          <a:solidFill>
                            <a:schemeClr val="accent1"/>
                          </a:solidFill>
                          <a:latin typeface="Segoe UI" pitchFamily="34" charset="0"/>
                          <a:cs typeface="Segoe UI"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alpha val="15000"/>
                        </a:schemeClr>
                      </a:solidFill>
                    </a:tcPr>
                  </a:tc>
                  <a:tc>
                    <a:txBody>
                      <a:bodyPr/>
                      <a:lstStyle/>
                      <a:p>
                        <a:r>
                          <a:rPr lang="en-US" sz="1400" dirty="0" smtClean="0">
                            <a:solidFill>
                              <a:schemeClr val="accent1"/>
                            </a:solidFill>
                          </a:rPr>
                          <a:t>Providing timely resolution of incidents, problems, and</a:t>
                        </a:r>
                        <a:br>
                          <a:rPr lang="en-US" sz="1400" dirty="0" smtClean="0">
                            <a:solidFill>
                              <a:schemeClr val="accent1"/>
                            </a:solidFill>
                          </a:rPr>
                        </a:br>
                        <a:r>
                          <a:rPr lang="en-US" sz="1400" dirty="0" smtClean="0">
                            <a:solidFill>
                              <a:schemeClr val="accent1"/>
                            </a:solidFill>
                          </a:rPr>
                          <a:t>inquiries while presenting the face of IT to end-users</a:t>
                        </a:r>
                        <a:endParaRPr lang="en-US" sz="1400" dirty="0">
                          <a:solidFill>
                            <a:schemeClr val="accent1"/>
                          </a:solidFill>
                          <a:latin typeface="Segoe UI" pitchFamily="34" charset="0"/>
                          <a:cs typeface="Segoe UI"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alpha val="15000"/>
                        </a:schemeClr>
                      </a:solidFill>
                    </a:tcPr>
                  </a:tc>
                </a:tr>
                <a:tr h="215728">
                  <a:tc>
                    <a:txBody>
                      <a:bodyPr/>
                      <a:lstStyle/>
                      <a:p>
                        <a:pPr algn="l"/>
                        <a:r>
                          <a:rPr lang="en-US" sz="1400" dirty="0" smtClean="0">
                            <a:solidFill>
                              <a:schemeClr val="accent1"/>
                            </a:solidFill>
                          </a:rPr>
                          <a:t>Partner</a:t>
                        </a:r>
                        <a:endParaRPr lang="en-US" sz="1400" dirty="0">
                          <a:solidFill>
                            <a:schemeClr val="accent1"/>
                          </a:solidFill>
                          <a:latin typeface="Segoe UI" pitchFamily="34" charset="0"/>
                          <a:cs typeface="Segoe UI"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alpha val="50000"/>
                        </a:schemeClr>
                      </a:solidFill>
                    </a:tcPr>
                  </a:tc>
                  <a:tc>
                    <a:txBody>
                      <a:bodyPr/>
                      <a:lstStyle/>
                      <a:p>
                        <a:r>
                          <a:rPr lang="en-US" sz="1400" dirty="0" smtClean="0">
                            <a:solidFill>
                              <a:schemeClr val="accent1"/>
                            </a:solidFill>
                          </a:rPr>
                          <a:t>Coordinating and managing the relationships with key</a:t>
                        </a:r>
                        <a:br>
                          <a:rPr lang="en-US" sz="1400" dirty="0" smtClean="0">
                            <a:solidFill>
                              <a:schemeClr val="accent1"/>
                            </a:solidFill>
                          </a:rPr>
                        </a:br>
                        <a:r>
                          <a:rPr lang="en-US" sz="1400" dirty="0" smtClean="0">
                            <a:solidFill>
                              <a:schemeClr val="accent1"/>
                            </a:solidFill>
                          </a:rPr>
                          <a:t>partners to enable IT to deliver their objectives</a:t>
                        </a:r>
                        <a:endParaRPr lang="en-US" sz="1400" dirty="0">
                          <a:solidFill>
                            <a:schemeClr val="accent1"/>
                          </a:solidFill>
                          <a:latin typeface="Segoe UI" pitchFamily="34" charset="0"/>
                          <a:cs typeface="Segoe UI"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6">
                          <a:alpha val="50000"/>
                        </a:schemeClr>
                      </a:solidFill>
                    </a:tcPr>
                  </a:tc>
                </a:tr>
              </a:tbl>
            </a:graphicData>
          </a:graphic>
        </p:graphicFrame>
      </p:grpSp>
      <p:pic>
        <p:nvPicPr>
          <p:cNvPr id="3074" name="Picture 2"/>
          <p:cNvPicPr>
            <a:picLocks noChangeAspect="1" noChangeArrowheads="1"/>
          </p:cNvPicPr>
          <p:nvPr/>
        </p:nvPicPr>
        <p:blipFill>
          <a:blip r:embed="rId4" cstate="print"/>
          <a:srcRect/>
          <a:stretch>
            <a:fillRect/>
          </a:stretch>
        </p:blipFill>
        <p:spPr bwMode="auto">
          <a:xfrm>
            <a:off x="6890152" y="4857751"/>
            <a:ext cx="2253849" cy="1555253"/>
          </a:xfrm>
          <a:prstGeom prst="rect">
            <a:avLst/>
          </a:prstGeom>
          <a:noFill/>
          <a:ln w="12700" cap="flat" cmpd="sng" algn="ctr">
            <a:noFill/>
            <a:prstDash val="solid"/>
            <a:miter lim="800000"/>
            <a:headEnd/>
            <a:tailEnd/>
          </a:ln>
          <a:effectLst/>
        </p:spPr>
      </p:pic>
    </p:spTree>
    <p:custDataLst>
      <p:tags r:id="rId1"/>
    </p:custData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End-To-End Guidance Spanning The Service Life-Cycle</a:t>
            </a:r>
            <a:endParaRPr lang="en-US" dirty="0"/>
          </a:p>
        </p:txBody>
      </p:sp>
      <p:sp>
        <p:nvSpPr>
          <p:cNvPr id="7" name="Pentagon 6"/>
          <p:cNvSpPr/>
          <p:nvPr/>
        </p:nvSpPr>
        <p:spPr bwMode="auto">
          <a:xfrm>
            <a:off x="304800" y="1898566"/>
            <a:ext cx="1676400" cy="942822"/>
          </a:xfrm>
          <a:prstGeom prst="homePlate">
            <a:avLst/>
          </a:prstGeom>
          <a:gradFill flip="none" rotWithShape="1">
            <a:gsLst>
              <a:gs pos="25000">
                <a:schemeClr val="accent3">
                  <a:lumMod val="40000"/>
                  <a:lumOff val="60000"/>
                </a:schemeClr>
              </a:gs>
              <a:gs pos="50000">
                <a:schemeClr val="accent3"/>
              </a:gs>
              <a:gs pos="51000">
                <a:schemeClr val="accent3">
                  <a:lumMod val="40000"/>
                  <a:lumOff val="60000"/>
                </a:schemeClr>
              </a:gs>
              <a:gs pos="85000">
                <a:schemeClr val="accent3"/>
              </a:gs>
            </a:gsLst>
            <a:path path="circle">
              <a:fillToRect l="100000" t="100000"/>
            </a:path>
            <a:tileRect r="-100000" b="-100000"/>
          </a:gradFill>
          <a:ln>
            <a:noFill/>
            <a:headEnd type="none" w="med" len="med"/>
            <a:tailEnd type="none" w="med" len="med"/>
          </a:ln>
          <a:effectLst>
            <a:outerShdw blurRad="152400" dist="38100" dir="2700000" algn="tl" rotWithShape="0">
              <a:schemeClr val="accent3">
                <a:alpha val="30000"/>
              </a:schemeClr>
            </a:outerShdw>
          </a:effectLst>
          <a:scene3d>
            <a:camera prst="orthographicFront"/>
            <a:lightRig rig="contrasting" dir="t">
              <a:rot lat="0" lon="0" rev="5400000"/>
            </a:lightRig>
          </a:scene3d>
          <a:sp3d extrusionH="76200" contourW="12700" prstMaterial="clear">
            <a:bevelT w="254000" h="127000"/>
            <a:bevelB w="254000" h="127000"/>
            <a:extrusionClr>
              <a:schemeClr val="accent3"/>
            </a:extrusionClr>
            <a:contourClr>
              <a:schemeClr val="accent3"/>
            </a:contourClr>
          </a:sp3d>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R="0" indent="0" algn="ctr" defTabSz="914099" fontAlgn="base">
              <a:lnSpc>
                <a:spcPct val="90000"/>
              </a:lnSpc>
              <a:spcBef>
                <a:spcPts val="432"/>
              </a:spcBef>
              <a:spcAft>
                <a:spcPct val="0"/>
              </a:spcAft>
              <a:buClrTx/>
              <a:buSzTx/>
              <a:buFontTx/>
              <a:buNone/>
              <a:tabLst/>
            </a:pPr>
            <a:endParaRPr lang="en-US" dirty="0" smtClean="0">
              <a:solidFill>
                <a:srgbClr val="FFFFFF"/>
              </a:solidFill>
            </a:endParaRPr>
          </a:p>
          <a:p>
            <a:pPr marR="0" indent="0" algn="ctr" defTabSz="914099" fontAlgn="base">
              <a:lnSpc>
                <a:spcPct val="90000"/>
              </a:lnSpc>
              <a:spcBef>
                <a:spcPts val="432"/>
              </a:spcBef>
              <a:spcAft>
                <a:spcPct val="0"/>
              </a:spcAft>
              <a:buClrTx/>
              <a:buSzTx/>
              <a:buFontTx/>
              <a:buNone/>
              <a:tabLst/>
            </a:pPr>
            <a:r>
              <a:rPr lang="en-US" dirty="0" smtClean="0">
                <a:solidFill>
                  <a:srgbClr val="FFFFFF"/>
                </a:solidFill>
              </a:rPr>
              <a:t>Envision</a:t>
            </a:r>
          </a:p>
          <a:p>
            <a:pPr marR="0" indent="0" algn="ctr" defTabSz="914099" fontAlgn="base">
              <a:lnSpc>
                <a:spcPct val="90000"/>
              </a:lnSpc>
              <a:spcBef>
                <a:spcPts val="432"/>
              </a:spcBef>
              <a:spcAft>
                <a:spcPct val="0"/>
              </a:spcAft>
              <a:buClrTx/>
              <a:buSzTx/>
              <a:buFontTx/>
              <a:buNone/>
              <a:tabLst/>
            </a:pPr>
            <a:endParaRPr lang="en-US" dirty="0" smtClean="0">
              <a:solidFill>
                <a:srgbClr val="FFFFFF"/>
              </a:solidFill>
            </a:endParaRPr>
          </a:p>
        </p:txBody>
      </p:sp>
      <p:sp>
        <p:nvSpPr>
          <p:cNvPr id="8" name="Chevron 7"/>
          <p:cNvSpPr/>
          <p:nvPr/>
        </p:nvSpPr>
        <p:spPr bwMode="auto">
          <a:xfrm>
            <a:off x="1752600" y="1898566"/>
            <a:ext cx="1981200" cy="941832"/>
          </a:xfrm>
          <a:prstGeom prst="chevron">
            <a:avLst/>
          </a:prstGeom>
          <a:gradFill flip="none" rotWithShape="1">
            <a:gsLst>
              <a:gs pos="25000">
                <a:schemeClr val="accent4">
                  <a:lumMod val="40000"/>
                  <a:lumOff val="60000"/>
                </a:schemeClr>
              </a:gs>
              <a:gs pos="50000">
                <a:schemeClr val="accent4"/>
              </a:gs>
              <a:gs pos="51000">
                <a:schemeClr val="accent4">
                  <a:lumMod val="40000"/>
                  <a:lumOff val="60000"/>
                </a:schemeClr>
              </a:gs>
              <a:gs pos="85000">
                <a:schemeClr val="accent4"/>
              </a:gs>
            </a:gsLst>
            <a:path path="circle">
              <a:fillToRect l="100000" t="100000"/>
            </a:path>
            <a:tileRect r="-100000" b="-100000"/>
          </a:gradFill>
          <a:ln>
            <a:noFill/>
            <a:headEnd type="none" w="med" len="med"/>
            <a:tailEnd type="none" w="med" len="med"/>
          </a:ln>
          <a:effectLst>
            <a:outerShdw blurRad="152400" dist="38100" dir="2700000" algn="tl" rotWithShape="0">
              <a:schemeClr val="accent4">
                <a:alpha val="30000"/>
              </a:schemeClr>
            </a:outerShdw>
          </a:effectLst>
          <a:scene3d>
            <a:camera prst="orthographicFront"/>
            <a:lightRig rig="contrasting" dir="t">
              <a:rot lat="0" lon="0" rev="5400000"/>
            </a:lightRig>
          </a:scene3d>
          <a:sp3d extrusionH="76200" contourW="12700" prstMaterial="clear">
            <a:bevelT w="254000" h="127000"/>
            <a:bevelB w="254000" h="127000"/>
            <a:extrusionClr>
              <a:schemeClr val="accent4"/>
            </a:extrusionClr>
            <a:contourClr>
              <a:schemeClr val="accent4"/>
            </a:contourClr>
          </a:sp3d>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R="0" indent="0" algn="ctr" defTabSz="914099" fontAlgn="base">
              <a:lnSpc>
                <a:spcPct val="90000"/>
              </a:lnSpc>
              <a:spcBef>
                <a:spcPts val="432"/>
              </a:spcBef>
              <a:spcAft>
                <a:spcPct val="0"/>
              </a:spcAft>
              <a:buClrTx/>
              <a:buSzTx/>
              <a:buFontTx/>
              <a:buNone/>
              <a:tabLst/>
            </a:pPr>
            <a:endParaRPr lang="en-US" dirty="0" smtClean="0">
              <a:solidFill>
                <a:srgbClr val="FFFFFF"/>
              </a:solidFill>
            </a:endParaRPr>
          </a:p>
          <a:p>
            <a:pPr marR="0" indent="0" algn="ctr" defTabSz="914099" fontAlgn="base">
              <a:lnSpc>
                <a:spcPct val="90000"/>
              </a:lnSpc>
              <a:spcBef>
                <a:spcPts val="432"/>
              </a:spcBef>
              <a:spcAft>
                <a:spcPct val="0"/>
              </a:spcAft>
              <a:buClrTx/>
              <a:buSzTx/>
              <a:buFontTx/>
              <a:buNone/>
              <a:tabLst/>
            </a:pPr>
            <a:r>
              <a:rPr lang="en-US" dirty="0" smtClean="0">
                <a:solidFill>
                  <a:srgbClr val="FFFFFF"/>
                </a:solidFill>
              </a:rPr>
              <a:t>Design</a:t>
            </a:r>
          </a:p>
          <a:p>
            <a:pPr marR="0" indent="0" algn="ctr" defTabSz="914099" fontAlgn="base">
              <a:lnSpc>
                <a:spcPct val="90000"/>
              </a:lnSpc>
              <a:spcBef>
                <a:spcPts val="432"/>
              </a:spcBef>
              <a:spcAft>
                <a:spcPct val="0"/>
              </a:spcAft>
              <a:buClrTx/>
              <a:buSzTx/>
              <a:buFontTx/>
              <a:buNone/>
              <a:tabLst/>
            </a:pPr>
            <a:endParaRPr lang="en-US" dirty="0" smtClean="0">
              <a:solidFill>
                <a:srgbClr val="FFFFFF"/>
              </a:solidFill>
            </a:endParaRPr>
          </a:p>
        </p:txBody>
      </p:sp>
      <p:sp>
        <p:nvSpPr>
          <p:cNvPr id="9" name="Chevron 8"/>
          <p:cNvSpPr/>
          <p:nvPr/>
        </p:nvSpPr>
        <p:spPr bwMode="auto">
          <a:xfrm>
            <a:off x="3505200" y="1898566"/>
            <a:ext cx="1981200" cy="941832"/>
          </a:xfrm>
          <a:prstGeom prst="chevron">
            <a:avLst/>
          </a:prstGeom>
          <a:gradFill flip="none" rotWithShape="1">
            <a:gsLst>
              <a:gs pos="25000">
                <a:schemeClr val="accent5">
                  <a:lumMod val="40000"/>
                  <a:lumOff val="60000"/>
                </a:schemeClr>
              </a:gs>
              <a:gs pos="50000">
                <a:schemeClr val="accent5"/>
              </a:gs>
              <a:gs pos="51000">
                <a:schemeClr val="accent5">
                  <a:lumMod val="40000"/>
                  <a:lumOff val="60000"/>
                </a:schemeClr>
              </a:gs>
              <a:gs pos="85000">
                <a:schemeClr val="accent5"/>
              </a:gs>
            </a:gsLst>
            <a:path path="circle">
              <a:fillToRect l="100000" t="100000"/>
            </a:path>
            <a:tileRect r="-100000" b="-100000"/>
          </a:gradFill>
          <a:ln>
            <a:noFill/>
            <a:headEnd type="none" w="med" len="med"/>
            <a:tailEnd type="none" w="med" len="med"/>
          </a:ln>
          <a:effectLst>
            <a:outerShdw blurRad="152400" dist="38100" dir="2700000" algn="tl" rotWithShape="0">
              <a:schemeClr val="accent5">
                <a:alpha val="30000"/>
              </a:schemeClr>
            </a:outerShdw>
          </a:effectLst>
          <a:scene3d>
            <a:camera prst="orthographicFront"/>
            <a:lightRig rig="contrasting" dir="t">
              <a:rot lat="0" lon="0" rev="5400000"/>
            </a:lightRig>
          </a:scene3d>
          <a:sp3d contourW="12700" prstMaterial="clear">
            <a:bevelT w="254000" h="127000"/>
            <a:bevelB w="254000" h="127000"/>
            <a:extrusionClr>
              <a:schemeClr val="accent5"/>
            </a:extrusionClr>
            <a:contourClr>
              <a:schemeClr val="accent5"/>
            </a:contourClr>
          </a:sp3d>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R="0" indent="0" algn="ctr" defTabSz="914099" fontAlgn="base">
              <a:lnSpc>
                <a:spcPct val="90000"/>
              </a:lnSpc>
              <a:spcBef>
                <a:spcPts val="432"/>
              </a:spcBef>
              <a:spcAft>
                <a:spcPct val="0"/>
              </a:spcAft>
              <a:buClrTx/>
              <a:buSzTx/>
              <a:buFontTx/>
              <a:buNone/>
              <a:tabLst/>
            </a:pPr>
            <a:endParaRPr lang="en-US" dirty="0" smtClean="0">
              <a:solidFill>
                <a:srgbClr val="FFFFFF"/>
              </a:solidFill>
            </a:endParaRPr>
          </a:p>
          <a:p>
            <a:pPr marR="0" indent="0" algn="ctr" defTabSz="914099" fontAlgn="base">
              <a:lnSpc>
                <a:spcPct val="90000"/>
              </a:lnSpc>
              <a:spcBef>
                <a:spcPts val="432"/>
              </a:spcBef>
              <a:spcAft>
                <a:spcPct val="0"/>
              </a:spcAft>
              <a:buClrTx/>
              <a:buSzTx/>
              <a:buFontTx/>
              <a:buNone/>
              <a:tabLst/>
            </a:pPr>
            <a:r>
              <a:rPr lang="en-US" dirty="0" smtClean="0">
                <a:solidFill>
                  <a:srgbClr val="FFFFFF"/>
                </a:solidFill>
              </a:rPr>
              <a:t>Build</a:t>
            </a:r>
          </a:p>
          <a:p>
            <a:pPr marR="0" indent="0" algn="ctr" defTabSz="914099" fontAlgn="base">
              <a:lnSpc>
                <a:spcPct val="90000"/>
              </a:lnSpc>
              <a:spcBef>
                <a:spcPts val="432"/>
              </a:spcBef>
              <a:spcAft>
                <a:spcPct val="0"/>
              </a:spcAft>
              <a:buClrTx/>
              <a:buSzTx/>
              <a:buFontTx/>
              <a:buNone/>
              <a:tabLst/>
            </a:pPr>
            <a:endParaRPr lang="en-US" dirty="0" smtClean="0">
              <a:solidFill>
                <a:srgbClr val="FFFFFF"/>
              </a:solidFill>
            </a:endParaRPr>
          </a:p>
        </p:txBody>
      </p:sp>
      <p:sp>
        <p:nvSpPr>
          <p:cNvPr id="10" name="Chevron 9"/>
          <p:cNvSpPr/>
          <p:nvPr/>
        </p:nvSpPr>
        <p:spPr bwMode="auto">
          <a:xfrm>
            <a:off x="5257800" y="1898565"/>
            <a:ext cx="1981200" cy="941832"/>
          </a:xfrm>
          <a:prstGeom prst="chevron">
            <a:avLst/>
          </a:prstGeom>
          <a:gradFill flip="none" rotWithShape="1">
            <a:gsLst>
              <a:gs pos="25000">
                <a:srgbClr val="8A6CDE"/>
              </a:gs>
              <a:gs pos="50000">
                <a:srgbClr val="9400E6"/>
              </a:gs>
              <a:gs pos="51000">
                <a:srgbClr val="8A6CDE"/>
              </a:gs>
              <a:gs pos="85000">
                <a:srgbClr val="9400E6"/>
              </a:gs>
            </a:gsLst>
            <a:path path="circle">
              <a:fillToRect l="100000" t="100000"/>
            </a:path>
            <a:tileRect r="-100000" b="-100000"/>
          </a:gradFill>
          <a:ln>
            <a:noFill/>
            <a:headEnd type="none" w="med" len="med"/>
            <a:tailEnd type="none" w="med" len="med"/>
          </a:ln>
          <a:effectLst>
            <a:outerShdw blurRad="152400" dist="38100" dir="2700000" algn="tl" rotWithShape="0">
              <a:srgbClr val="9400E6">
                <a:alpha val="30000"/>
              </a:srgbClr>
            </a:outerShdw>
          </a:effectLst>
          <a:scene3d>
            <a:camera prst="orthographicFront"/>
            <a:lightRig rig="contrasting" dir="t">
              <a:rot lat="0" lon="0" rev="5400000"/>
            </a:lightRig>
          </a:scene3d>
          <a:sp3d contourW="12700" prstMaterial="clear">
            <a:bevelT w="254000" h="127000"/>
            <a:bevelB w="254000" h="127000"/>
            <a:extrusionClr>
              <a:srgbClr val="9400E6"/>
            </a:extrusionClr>
            <a:contourClr>
              <a:srgbClr val="9400E6"/>
            </a:contourClr>
          </a:sp3d>
        </p:spPr>
        <p:style>
          <a:lnRef idx="3">
            <a:schemeClr val="lt1"/>
          </a:lnRef>
          <a:fillRef idx="1">
            <a:schemeClr val="accent1"/>
          </a:fillRef>
          <a:effectRef idx="1">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marR="0" indent="0" algn="ctr" defTabSz="914099" fontAlgn="base">
              <a:lnSpc>
                <a:spcPct val="90000"/>
              </a:lnSpc>
              <a:spcBef>
                <a:spcPts val="432"/>
              </a:spcBef>
              <a:spcAft>
                <a:spcPct val="0"/>
              </a:spcAft>
              <a:buClrTx/>
              <a:buSzTx/>
              <a:buFontTx/>
              <a:buNone/>
              <a:tabLst/>
            </a:pPr>
            <a:r>
              <a:rPr lang="en-US" dirty="0" smtClean="0">
                <a:solidFill>
                  <a:srgbClr val="FFFFFF"/>
                </a:solidFill>
              </a:rPr>
              <a:t>Stabilize</a:t>
            </a:r>
            <a:br>
              <a:rPr lang="en-US" dirty="0" smtClean="0">
                <a:solidFill>
                  <a:srgbClr val="FFFFFF"/>
                </a:solidFill>
              </a:rPr>
            </a:br>
            <a:r>
              <a:rPr lang="en-US" dirty="0" smtClean="0">
                <a:solidFill>
                  <a:srgbClr val="FFFFFF"/>
                </a:solidFill>
              </a:rPr>
              <a:t>and Deploy</a:t>
            </a:r>
          </a:p>
        </p:txBody>
      </p:sp>
      <p:sp>
        <p:nvSpPr>
          <p:cNvPr id="11" name="Chevron 10"/>
          <p:cNvSpPr/>
          <p:nvPr/>
        </p:nvSpPr>
        <p:spPr bwMode="auto">
          <a:xfrm>
            <a:off x="7010400" y="1898565"/>
            <a:ext cx="1981200" cy="941832"/>
          </a:xfrm>
          <a:prstGeom prst="chevron">
            <a:avLst/>
          </a:prstGeom>
          <a:gradFill flip="none" rotWithShape="1">
            <a:gsLst>
              <a:gs pos="25000">
                <a:srgbClr val="FF0000"/>
              </a:gs>
              <a:gs pos="50000">
                <a:srgbClr val="C00000"/>
              </a:gs>
              <a:gs pos="51000">
                <a:srgbClr val="FF0000"/>
              </a:gs>
              <a:gs pos="85000">
                <a:srgbClr val="C00000"/>
              </a:gs>
            </a:gsLst>
            <a:path path="circle">
              <a:fillToRect l="100000" t="100000"/>
            </a:path>
            <a:tileRect r="-100000" b="-100000"/>
          </a:gradFill>
          <a:ln>
            <a:noFill/>
            <a:headEnd type="none" w="med" len="med"/>
            <a:tailEnd type="none" w="med" len="med"/>
          </a:ln>
          <a:effectLst>
            <a:outerShdw blurRad="152400" dist="38100" dir="2700000" algn="tl" rotWithShape="0">
              <a:srgbClr val="C00000">
                <a:alpha val="30000"/>
              </a:srgbClr>
            </a:outerShdw>
          </a:effectLst>
          <a:scene3d>
            <a:camera prst="orthographicFront"/>
            <a:lightRig rig="contrasting" dir="t">
              <a:rot lat="0" lon="0" rev="5400000"/>
            </a:lightRig>
          </a:scene3d>
          <a:sp3d contourW="12700" prstMaterial="clear">
            <a:bevelT w="254000" h="127000"/>
            <a:bevelB w="254000" h="127000"/>
            <a:extrusionClr>
              <a:srgbClr val="C00000"/>
            </a:extrusionClr>
            <a:contourClr>
              <a:srgbClr val="C00000"/>
            </a:contourClr>
          </a:sp3d>
        </p:spPr>
        <p:style>
          <a:lnRef idx="3">
            <a:schemeClr val="lt1"/>
          </a:lnRef>
          <a:fillRef idx="1">
            <a:schemeClr val="accent1"/>
          </a:fillRef>
          <a:effectRef idx="1">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marR="0" indent="0" algn="ctr" defTabSz="914099" fontAlgn="base">
              <a:lnSpc>
                <a:spcPct val="90000"/>
              </a:lnSpc>
              <a:spcBef>
                <a:spcPts val="432"/>
              </a:spcBef>
              <a:spcAft>
                <a:spcPct val="0"/>
              </a:spcAft>
              <a:buClrTx/>
              <a:buSzTx/>
              <a:buFontTx/>
              <a:buNone/>
              <a:tabLst/>
            </a:pPr>
            <a:r>
              <a:rPr lang="en-US" dirty="0" smtClean="0">
                <a:solidFill>
                  <a:srgbClr val="FFFFFF"/>
                </a:solidFill>
              </a:rPr>
              <a:t>Operate</a:t>
            </a:r>
            <a:br>
              <a:rPr lang="en-US" dirty="0" smtClean="0">
                <a:solidFill>
                  <a:srgbClr val="FFFFFF"/>
                </a:solidFill>
              </a:rPr>
            </a:br>
            <a:r>
              <a:rPr lang="en-US" dirty="0" smtClean="0">
                <a:solidFill>
                  <a:srgbClr val="FFFFFF"/>
                </a:solidFill>
              </a:rPr>
              <a:t>and Support</a:t>
            </a:r>
          </a:p>
        </p:txBody>
      </p:sp>
      <p:sp>
        <p:nvSpPr>
          <p:cNvPr id="12" name="TextBox 11"/>
          <p:cNvSpPr txBox="1"/>
          <p:nvPr/>
        </p:nvSpPr>
        <p:spPr>
          <a:xfrm>
            <a:off x="304800" y="3038475"/>
            <a:ext cx="1676400" cy="1526572"/>
          </a:xfrm>
          <a:prstGeom prst="rect">
            <a:avLst/>
          </a:prstGeom>
          <a:noFill/>
        </p:spPr>
        <p:txBody>
          <a:bodyPr wrap="square" rtlCol="0">
            <a:spAutoFit/>
          </a:bodyPr>
          <a:lstStyle/>
          <a:p>
            <a:pPr marL="225425" indent="-225425">
              <a:lnSpc>
                <a:spcPct val="90000"/>
              </a:lnSpc>
              <a:spcBef>
                <a:spcPts val="336"/>
              </a:spcBef>
              <a:buFont typeface="+mj-lt"/>
              <a:buAutoNum type="arabicPeriod"/>
            </a:pPr>
            <a:r>
              <a:rPr lang="en-US" sz="1400" dirty="0" smtClean="0">
                <a:solidFill>
                  <a:schemeClr val="accent1"/>
                </a:solidFill>
                <a:cs typeface="Segoe UI" pitchFamily="34" charset="0"/>
              </a:rPr>
              <a:t>Define the service concept</a:t>
            </a:r>
          </a:p>
          <a:p>
            <a:pPr marL="225425" indent="-225425">
              <a:lnSpc>
                <a:spcPct val="90000"/>
              </a:lnSpc>
              <a:spcBef>
                <a:spcPts val="336"/>
              </a:spcBef>
              <a:buFont typeface="+mj-lt"/>
              <a:buAutoNum type="arabicPeriod"/>
            </a:pPr>
            <a:r>
              <a:rPr lang="en-US" sz="1400" dirty="0" smtClean="0">
                <a:solidFill>
                  <a:schemeClr val="accent1"/>
                </a:solidFill>
                <a:cs typeface="Segoe UI" pitchFamily="34" charset="0"/>
              </a:rPr>
              <a:t>Identify requirements</a:t>
            </a:r>
          </a:p>
          <a:p>
            <a:pPr marL="225425" indent="-225425">
              <a:lnSpc>
                <a:spcPct val="90000"/>
              </a:lnSpc>
              <a:spcBef>
                <a:spcPts val="336"/>
              </a:spcBef>
              <a:buFont typeface="+mj-lt"/>
              <a:buAutoNum type="arabicPeriod"/>
            </a:pPr>
            <a:r>
              <a:rPr lang="en-US" sz="1400" dirty="0" smtClean="0">
                <a:solidFill>
                  <a:schemeClr val="accent1"/>
                </a:solidFill>
                <a:cs typeface="Segoe UI" pitchFamily="34" charset="0"/>
              </a:rPr>
              <a:t>Confirm approach</a:t>
            </a:r>
            <a:br>
              <a:rPr lang="en-US" sz="1400" dirty="0" smtClean="0">
                <a:solidFill>
                  <a:schemeClr val="accent1"/>
                </a:solidFill>
                <a:cs typeface="Segoe UI" pitchFamily="34" charset="0"/>
              </a:rPr>
            </a:br>
            <a:r>
              <a:rPr lang="en-US" sz="1400" dirty="0" smtClean="0">
                <a:solidFill>
                  <a:schemeClr val="accent1"/>
                </a:solidFill>
                <a:cs typeface="Segoe UI" pitchFamily="34" charset="0"/>
              </a:rPr>
              <a:t>and resources</a:t>
            </a:r>
          </a:p>
        </p:txBody>
      </p:sp>
      <p:sp>
        <p:nvSpPr>
          <p:cNvPr id="13" name="TextBox 12"/>
          <p:cNvSpPr txBox="1"/>
          <p:nvPr/>
        </p:nvSpPr>
        <p:spPr>
          <a:xfrm>
            <a:off x="1905000" y="3038475"/>
            <a:ext cx="1676400" cy="1100301"/>
          </a:xfrm>
          <a:prstGeom prst="rect">
            <a:avLst/>
          </a:prstGeom>
          <a:noFill/>
        </p:spPr>
        <p:txBody>
          <a:bodyPr wrap="square" rtlCol="0">
            <a:spAutoFit/>
          </a:bodyPr>
          <a:lstStyle/>
          <a:p>
            <a:pPr marL="225425" lvl="1" indent="-225425">
              <a:lnSpc>
                <a:spcPct val="90000"/>
              </a:lnSpc>
              <a:spcBef>
                <a:spcPts val="336"/>
              </a:spcBef>
              <a:buFont typeface="+mj-lt"/>
              <a:buAutoNum type="arabicPeriod"/>
              <a:defRPr/>
            </a:pPr>
            <a:r>
              <a:rPr lang="en-US" sz="1400" dirty="0" smtClean="0">
                <a:solidFill>
                  <a:schemeClr val="accent1"/>
                </a:solidFill>
                <a:cs typeface="Segoe UI" pitchFamily="34" charset="0"/>
              </a:rPr>
              <a:t>Convert requirements to designs </a:t>
            </a:r>
          </a:p>
          <a:p>
            <a:pPr marL="225425" lvl="1" indent="-225425">
              <a:lnSpc>
                <a:spcPct val="90000"/>
              </a:lnSpc>
              <a:spcBef>
                <a:spcPts val="336"/>
              </a:spcBef>
              <a:buFont typeface="+mj-lt"/>
              <a:buAutoNum type="arabicPeriod"/>
              <a:defRPr/>
            </a:pPr>
            <a:r>
              <a:rPr lang="en-US" sz="1400" dirty="0" smtClean="0">
                <a:solidFill>
                  <a:schemeClr val="accent1"/>
                </a:solidFill>
                <a:cs typeface="Segoe UI" pitchFamily="34" charset="0"/>
              </a:rPr>
              <a:t>Create</a:t>
            </a:r>
            <a:br>
              <a:rPr lang="en-US" sz="1400" dirty="0" smtClean="0">
                <a:solidFill>
                  <a:schemeClr val="accent1"/>
                </a:solidFill>
                <a:cs typeface="Segoe UI" pitchFamily="34" charset="0"/>
              </a:rPr>
            </a:br>
            <a:r>
              <a:rPr lang="en-US" sz="1400" dirty="0" smtClean="0">
                <a:solidFill>
                  <a:schemeClr val="accent1"/>
                </a:solidFill>
                <a:cs typeface="Segoe UI" pitchFamily="34" charset="0"/>
              </a:rPr>
              <a:t>project plans</a:t>
            </a:r>
          </a:p>
        </p:txBody>
      </p:sp>
      <p:sp>
        <p:nvSpPr>
          <p:cNvPr id="14" name="TextBox 13"/>
          <p:cNvSpPr txBox="1"/>
          <p:nvPr/>
        </p:nvSpPr>
        <p:spPr>
          <a:xfrm>
            <a:off x="3657600" y="3038475"/>
            <a:ext cx="1752600" cy="906402"/>
          </a:xfrm>
          <a:prstGeom prst="rect">
            <a:avLst/>
          </a:prstGeom>
          <a:noFill/>
        </p:spPr>
        <p:txBody>
          <a:bodyPr wrap="square" rtlCol="0">
            <a:spAutoFit/>
          </a:bodyPr>
          <a:lstStyle/>
          <a:p>
            <a:pPr marL="225425" indent="-225425">
              <a:lnSpc>
                <a:spcPct val="90000"/>
              </a:lnSpc>
              <a:spcBef>
                <a:spcPts val="336"/>
              </a:spcBef>
              <a:buFont typeface="+mj-lt"/>
              <a:buAutoNum type="arabicPeriod"/>
            </a:pPr>
            <a:r>
              <a:rPr lang="en-US" sz="1400" dirty="0" smtClean="0">
                <a:solidFill>
                  <a:schemeClr val="accent1"/>
                </a:solidFill>
                <a:cs typeface="Segoe UI" pitchFamily="34" charset="0"/>
              </a:rPr>
              <a:t>Develop of service plan</a:t>
            </a:r>
          </a:p>
          <a:p>
            <a:pPr marL="225425" indent="-225425">
              <a:lnSpc>
                <a:spcPct val="90000"/>
              </a:lnSpc>
              <a:spcBef>
                <a:spcPts val="336"/>
              </a:spcBef>
              <a:buFont typeface="+mj-lt"/>
              <a:buAutoNum type="arabicPeriod"/>
            </a:pPr>
            <a:r>
              <a:rPr lang="en-US" sz="1400" dirty="0" smtClean="0">
                <a:solidFill>
                  <a:schemeClr val="accent1"/>
                </a:solidFill>
                <a:cs typeface="Segoe UI" pitchFamily="34" charset="0"/>
              </a:rPr>
              <a:t>Build detailed test plans</a:t>
            </a:r>
          </a:p>
        </p:txBody>
      </p:sp>
      <p:sp>
        <p:nvSpPr>
          <p:cNvPr id="15" name="TextBox 14"/>
          <p:cNvSpPr txBox="1"/>
          <p:nvPr/>
        </p:nvSpPr>
        <p:spPr>
          <a:xfrm>
            <a:off x="5410200" y="3038475"/>
            <a:ext cx="1752600" cy="1565044"/>
          </a:xfrm>
          <a:prstGeom prst="rect">
            <a:avLst/>
          </a:prstGeom>
          <a:noFill/>
        </p:spPr>
        <p:txBody>
          <a:bodyPr wrap="square" rtlCol="0">
            <a:spAutoFit/>
          </a:bodyPr>
          <a:lstStyle/>
          <a:p>
            <a:pPr marL="225425" indent="-225425">
              <a:lnSpc>
                <a:spcPct val="90000"/>
              </a:lnSpc>
              <a:spcBef>
                <a:spcPts val="336"/>
              </a:spcBef>
              <a:buFont typeface="+mj-lt"/>
              <a:buAutoNum type="arabicPeriod"/>
            </a:pPr>
            <a:r>
              <a:rPr lang="en-US" sz="1400" dirty="0" smtClean="0">
                <a:solidFill>
                  <a:schemeClr val="accent1"/>
                </a:solidFill>
                <a:cs typeface="Segoe UI" pitchFamily="34" charset="0"/>
              </a:rPr>
              <a:t>Test user acceptance</a:t>
            </a:r>
          </a:p>
          <a:p>
            <a:pPr marL="225425" indent="-225425">
              <a:lnSpc>
                <a:spcPct val="90000"/>
              </a:lnSpc>
              <a:spcBef>
                <a:spcPts val="336"/>
              </a:spcBef>
              <a:buFont typeface="+mj-lt"/>
              <a:buAutoNum type="arabicPeriod"/>
            </a:pPr>
            <a:r>
              <a:rPr lang="en-US" sz="1400" dirty="0" smtClean="0">
                <a:solidFill>
                  <a:schemeClr val="accent1"/>
                </a:solidFill>
                <a:cs typeface="Segoe UI" pitchFamily="34" charset="0"/>
              </a:rPr>
              <a:t>Pilot deployment</a:t>
            </a:r>
          </a:p>
          <a:p>
            <a:pPr marL="225425" indent="-225425">
              <a:lnSpc>
                <a:spcPct val="90000"/>
              </a:lnSpc>
              <a:spcBef>
                <a:spcPts val="336"/>
              </a:spcBef>
              <a:buFont typeface="+mj-lt"/>
              <a:buAutoNum type="arabicPeriod"/>
            </a:pPr>
            <a:r>
              <a:rPr lang="en-US" sz="1400" dirty="0" smtClean="0">
                <a:solidFill>
                  <a:schemeClr val="accent1"/>
                </a:solidFill>
                <a:cs typeface="Segoe UI" pitchFamily="34" charset="0"/>
              </a:rPr>
              <a:t>Plan support</a:t>
            </a:r>
          </a:p>
          <a:p>
            <a:pPr marL="225425" indent="-225425">
              <a:lnSpc>
                <a:spcPct val="90000"/>
              </a:lnSpc>
              <a:spcBef>
                <a:spcPts val="336"/>
              </a:spcBef>
              <a:buFont typeface="+mj-lt"/>
              <a:buAutoNum type="arabicPeriod"/>
            </a:pPr>
            <a:r>
              <a:rPr lang="en-US" sz="1400" dirty="0" smtClean="0">
                <a:solidFill>
                  <a:schemeClr val="accent1"/>
                </a:solidFill>
                <a:cs typeface="Segoe UI" pitchFamily="34" charset="0"/>
              </a:rPr>
              <a:t>Perform production rollout</a:t>
            </a:r>
          </a:p>
        </p:txBody>
      </p:sp>
      <p:sp>
        <p:nvSpPr>
          <p:cNvPr id="16" name="TextBox 15"/>
          <p:cNvSpPr txBox="1"/>
          <p:nvPr/>
        </p:nvSpPr>
        <p:spPr>
          <a:xfrm>
            <a:off x="7162800" y="3038475"/>
            <a:ext cx="1752600" cy="2340641"/>
          </a:xfrm>
          <a:prstGeom prst="rect">
            <a:avLst/>
          </a:prstGeom>
          <a:noFill/>
        </p:spPr>
        <p:txBody>
          <a:bodyPr wrap="square" rtlCol="0">
            <a:spAutoFit/>
          </a:bodyPr>
          <a:lstStyle/>
          <a:p>
            <a:pPr marL="225425" indent="-225425">
              <a:lnSpc>
                <a:spcPct val="90000"/>
              </a:lnSpc>
              <a:spcBef>
                <a:spcPts val="336"/>
              </a:spcBef>
              <a:buFont typeface="+mj-lt"/>
              <a:buAutoNum type="arabicPeriod"/>
            </a:pPr>
            <a:r>
              <a:rPr lang="en-US" sz="1400" dirty="0" smtClean="0">
                <a:solidFill>
                  <a:schemeClr val="accent1"/>
                </a:solidFill>
                <a:cs typeface="Segoe UI" pitchFamily="34" charset="0"/>
              </a:rPr>
              <a:t>Day-to-day</a:t>
            </a:r>
            <a:br>
              <a:rPr lang="en-US" sz="1400" dirty="0" smtClean="0">
                <a:solidFill>
                  <a:schemeClr val="accent1"/>
                </a:solidFill>
                <a:cs typeface="Segoe UI" pitchFamily="34" charset="0"/>
              </a:rPr>
            </a:br>
            <a:r>
              <a:rPr lang="en-US" sz="1400" dirty="0" smtClean="0">
                <a:solidFill>
                  <a:schemeClr val="accent1"/>
                </a:solidFill>
                <a:cs typeface="Segoe UI" pitchFamily="34" charset="0"/>
              </a:rPr>
              <a:t>care and feeding of systems</a:t>
            </a:r>
          </a:p>
          <a:p>
            <a:pPr marL="225425" indent="-225425">
              <a:lnSpc>
                <a:spcPct val="90000"/>
              </a:lnSpc>
              <a:spcBef>
                <a:spcPts val="336"/>
              </a:spcBef>
              <a:buFont typeface="+mj-lt"/>
              <a:buAutoNum type="arabicPeriod"/>
            </a:pPr>
            <a:r>
              <a:rPr lang="en-US" sz="1400" dirty="0" smtClean="0">
                <a:solidFill>
                  <a:schemeClr val="accent1"/>
                </a:solidFill>
                <a:cs typeface="Segoe UI" pitchFamily="34" charset="0"/>
              </a:rPr>
              <a:t>Perform ongoing change management</a:t>
            </a:r>
          </a:p>
          <a:p>
            <a:pPr marL="225425" indent="-225425">
              <a:lnSpc>
                <a:spcPct val="90000"/>
              </a:lnSpc>
              <a:spcBef>
                <a:spcPts val="336"/>
              </a:spcBef>
              <a:buFont typeface="+mj-lt"/>
              <a:buAutoNum type="arabicPeriod"/>
            </a:pPr>
            <a:r>
              <a:rPr lang="en-US" sz="1400" dirty="0" smtClean="0">
                <a:solidFill>
                  <a:schemeClr val="accent1"/>
                </a:solidFill>
                <a:cs typeface="Segoe UI" pitchFamily="34" charset="0"/>
              </a:rPr>
              <a:t>Deliver customer support </a:t>
            </a:r>
          </a:p>
          <a:p>
            <a:pPr marL="225425" indent="-225425">
              <a:lnSpc>
                <a:spcPct val="90000"/>
              </a:lnSpc>
              <a:spcBef>
                <a:spcPts val="336"/>
              </a:spcBef>
              <a:buFont typeface="+mj-lt"/>
              <a:buAutoNum type="arabicPeriod"/>
            </a:pPr>
            <a:r>
              <a:rPr lang="en-US" sz="1400" dirty="0" smtClean="0">
                <a:solidFill>
                  <a:schemeClr val="accent1"/>
                </a:solidFill>
                <a:cs typeface="Segoe UI" pitchFamily="34" charset="0"/>
              </a:rPr>
              <a:t>Drive continuous improvement processes</a:t>
            </a:r>
          </a:p>
        </p:txBody>
      </p:sp>
      <p:pic>
        <p:nvPicPr>
          <p:cNvPr id="17" name="Picture 2"/>
          <p:cNvPicPr>
            <a:picLocks noChangeAspect="1" noChangeArrowheads="1"/>
          </p:cNvPicPr>
          <p:nvPr/>
        </p:nvPicPr>
        <p:blipFill>
          <a:blip r:embed="rId3" cstate="print"/>
          <a:srcRect/>
          <a:stretch>
            <a:fillRect/>
          </a:stretch>
        </p:blipFill>
        <p:spPr bwMode="auto">
          <a:xfrm>
            <a:off x="1952539" y="4343401"/>
            <a:ext cx="3108944" cy="2284412"/>
          </a:xfrm>
          <a:prstGeom prst="rect">
            <a:avLst/>
          </a:prstGeom>
          <a:noFill/>
          <a:ln w="12700" cap="flat" cmpd="sng" algn="ctr">
            <a:noFill/>
            <a:prstDash val="solid"/>
            <a:miter lim="800000"/>
            <a:headEnd/>
            <a:tailEnd/>
          </a:ln>
          <a:effec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Overview Of Service</a:t>
            </a:r>
            <a:br>
              <a:rPr lang="en-US" dirty="0" smtClean="0"/>
            </a:br>
            <a:r>
              <a:rPr lang="en-US" dirty="0" smtClean="0"/>
              <a:t>Life-Cycle Job Aids</a:t>
            </a:r>
            <a:endParaRPr lang="en-US" dirty="0"/>
          </a:p>
        </p:txBody>
      </p:sp>
      <p:grpSp>
        <p:nvGrpSpPr>
          <p:cNvPr id="11" name="Group 10"/>
          <p:cNvGrpSpPr/>
          <p:nvPr/>
        </p:nvGrpSpPr>
        <p:grpSpPr>
          <a:xfrm>
            <a:off x="662763" y="1905000"/>
            <a:ext cx="7818474" cy="2286000"/>
            <a:chOff x="944526" y="1905000"/>
            <a:chExt cx="7818474" cy="2286000"/>
          </a:xfrm>
        </p:grpSpPr>
        <p:pic>
          <p:nvPicPr>
            <p:cNvPr id="5" name="Picture 4">
              <a:hlinkClick r:id="rId3" action="ppaction://hlinksldjump"/>
            </p:cNvPr>
            <p:cNvPicPr>
              <a:picLocks noChangeAspect="1" noChangeArrowheads="1"/>
            </p:cNvPicPr>
            <p:nvPr/>
          </p:nvPicPr>
          <p:blipFill>
            <a:blip r:embed="rId4"/>
            <a:srcRect/>
            <a:stretch>
              <a:fillRect/>
            </a:stretch>
          </p:blipFill>
          <p:spPr bwMode="auto">
            <a:xfrm>
              <a:off x="3858053" y="1905000"/>
              <a:ext cx="1757516" cy="2286000"/>
            </a:xfrm>
            <a:prstGeom prst="rect">
              <a:avLst/>
            </a:prstGeom>
            <a:ln>
              <a:noFill/>
            </a:ln>
            <a:effectLst>
              <a:outerShdw blurRad="152400" dist="38100" dir="2700000" algn="tl" rotWithShape="0">
                <a:srgbClr val="333333">
                  <a:alpha val="30000"/>
                </a:srgbClr>
              </a:outerShdw>
            </a:effectLst>
          </p:spPr>
        </p:pic>
        <p:pic>
          <p:nvPicPr>
            <p:cNvPr id="7" name="Picture 2">
              <a:hlinkClick r:id="rId5" action="ppaction://hlinksldjump"/>
            </p:cNvPr>
            <p:cNvPicPr>
              <a:picLocks noChangeAspect="1" noChangeArrowheads="1"/>
            </p:cNvPicPr>
            <p:nvPr/>
          </p:nvPicPr>
          <p:blipFill>
            <a:blip r:embed="rId6" cstate="print"/>
            <a:srcRect/>
            <a:stretch>
              <a:fillRect/>
            </a:stretch>
          </p:blipFill>
          <p:spPr bwMode="auto">
            <a:xfrm>
              <a:off x="944526" y="1905000"/>
              <a:ext cx="2724815" cy="2286000"/>
            </a:xfrm>
            <a:prstGeom prst="rect">
              <a:avLst/>
            </a:prstGeom>
            <a:ln>
              <a:noFill/>
            </a:ln>
            <a:effectLst>
              <a:outerShdw blurRad="152400" dist="38100" dir="2700000" algn="tl" rotWithShape="0">
                <a:srgbClr val="333333">
                  <a:alpha val="30000"/>
                </a:srgbClr>
              </a:outerShdw>
            </a:effectLst>
          </p:spPr>
        </p:pic>
        <p:pic>
          <p:nvPicPr>
            <p:cNvPr id="8" name="Picture 3">
              <a:hlinkClick r:id="" action="ppaction://noaction"/>
            </p:cNvPr>
            <p:cNvPicPr>
              <a:picLocks noChangeAspect="1" noChangeArrowheads="1"/>
            </p:cNvPicPr>
            <p:nvPr/>
          </p:nvPicPr>
          <p:blipFill>
            <a:blip r:embed="rId7"/>
            <a:srcRect/>
            <a:stretch>
              <a:fillRect/>
            </a:stretch>
          </p:blipFill>
          <p:spPr bwMode="auto">
            <a:xfrm>
              <a:off x="5804281" y="1905000"/>
              <a:ext cx="2958719" cy="2286000"/>
            </a:xfrm>
            <a:prstGeom prst="rect">
              <a:avLst/>
            </a:prstGeom>
            <a:ln>
              <a:noFill/>
            </a:ln>
            <a:effectLst>
              <a:outerShdw blurRad="152400" dist="38100" dir="2700000" algn="tl" rotWithShape="0">
                <a:srgbClr val="333333">
                  <a:alpha val="30000"/>
                </a:srgbClr>
              </a:outerShdw>
            </a:effectLst>
          </p:spPr>
        </p:pic>
      </p:grpSp>
      <p:grpSp>
        <p:nvGrpSpPr>
          <p:cNvPr id="12" name="Group 11"/>
          <p:cNvGrpSpPr/>
          <p:nvPr/>
        </p:nvGrpSpPr>
        <p:grpSpPr>
          <a:xfrm>
            <a:off x="1628787" y="4343400"/>
            <a:ext cx="5886427" cy="2286000"/>
            <a:chOff x="381000" y="4343400"/>
            <a:chExt cx="5886427" cy="2286000"/>
          </a:xfrm>
        </p:grpSpPr>
        <p:pic>
          <p:nvPicPr>
            <p:cNvPr id="9" name="Picture 2">
              <a:hlinkClick r:id="rId8" action="ppaction://hlinksldjump"/>
            </p:cNvPr>
            <p:cNvPicPr>
              <a:picLocks noChangeAspect="1" noChangeArrowheads="1"/>
            </p:cNvPicPr>
            <p:nvPr/>
          </p:nvPicPr>
          <p:blipFill>
            <a:blip r:embed="rId9"/>
            <a:srcRect/>
            <a:stretch>
              <a:fillRect/>
            </a:stretch>
          </p:blipFill>
          <p:spPr bwMode="auto">
            <a:xfrm>
              <a:off x="381000" y="4343400"/>
              <a:ext cx="2666591" cy="2286000"/>
            </a:xfrm>
            <a:prstGeom prst="rect">
              <a:avLst/>
            </a:prstGeom>
            <a:ln>
              <a:noFill/>
            </a:ln>
            <a:effectLst>
              <a:outerShdw blurRad="152400" dist="38100" dir="2700000" algn="tl" rotWithShape="0">
                <a:srgbClr val="333333">
                  <a:alpha val="30000"/>
                </a:srgbClr>
              </a:outerShdw>
            </a:effectLst>
          </p:spPr>
        </p:pic>
        <p:pic>
          <p:nvPicPr>
            <p:cNvPr id="10" name="Picture 4">
              <a:hlinkClick r:id="" action="ppaction://noaction"/>
            </p:cNvPr>
            <p:cNvPicPr>
              <a:picLocks noChangeArrowheads="1"/>
            </p:cNvPicPr>
            <p:nvPr/>
          </p:nvPicPr>
          <p:blipFill>
            <a:blip r:embed="rId10"/>
            <a:srcRect/>
            <a:stretch>
              <a:fillRect/>
            </a:stretch>
          </p:blipFill>
          <p:spPr bwMode="auto">
            <a:xfrm>
              <a:off x="3264194" y="4343400"/>
              <a:ext cx="3003233" cy="2286000"/>
            </a:xfrm>
            <a:prstGeom prst="rect">
              <a:avLst/>
            </a:prstGeom>
            <a:ln>
              <a:noFill/>
            </a:ln>
            <a:effectLst>
              <a:outerShdw blurRad="152400" dist="38100" dir="2700000" algn="tl" rotWithShape="0">
                <a:srgbClr val="333333">
                  <a:alpha val="30000"/>
                </a:srgbClr>
              </a:outerShdw>
            </a:effectLst>
          </p:spPr>
        </p:pic>
      </p:gr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4"/>
          <p:cNvGrpSpPr/>
          <p:nvPr/>
        </p:nvGrpSpPr>
        <p:grpSpPr>
          <a:xfrm>
            <a:off x="381000" y="1420813"/>
            <a:ext cx="8382000" cy="4703762"/>
            <a:chOff x="381000" y="1420813"/>
            <a:chExt cx="8382000" cy="4703762"/>
          </a:xfrm>
        </p:grpSpPr>
        <p:sp>
          <p:nvSpPr>
            <p:cNvPr id="3" name="Oval 2"/>
            <p:cNvSpPr/>
            <p:nvPr/>
          </p:nvSpPr>
          <p:spPr bwMode="auto">
            <a:xfrm>
              <a:off x="381000" y="1420813"/>
              <a:ext cx="8382000" cy="4703762"/>
            </a:xfrm>
            <a:prstGeom prst="ellipse">
              <a:avLst/>
            </a:prstGeom>
            <a:gradFill flip="none" rotWithShape="1">
              <a:gsLst>
                <a:gs pos="25000">
                  <a:schemeClr val="accent5">
                    <a:lumMod val="40000"/>
                    <a:lumOff val="60000"/>
                  </a:schemeClr>
                </a:gs>
                <a:gs pos="50000">
                  <a:schemeClr val="accent5"/>
                </a:gs>
                <a:gs pos="51000">
                  <a:schemeClr val="accent5">
                    <a:lumMod val="40000"/>
                    <a:lumOff val="60000"/>
                  </a:schemeClr>
                </a:gs>
                <a:gs pos="85000">
                  <a:schemeClr val="accent5"/>
                </a:gs>
              </a:gsLst>
              <a:path path="circle">
                <a:fillToRect l="100000" t="100000"/>
              </a:path>
              <a:tileRect r="-100000" b="-100000"/>
            </a:gradFill>
            <a:ln>
              <a:noFill/>
              <a:headEnd type="none" w="med" len="med"/>
              <a:tailEnd type="none" w="med" len="med"/>
            </a:ln>
            <a:effectLst>
              <a:outerShdw blurRad="152400" dist="38100" dir="2700000" algn="tl" rotWithShape="0">
                <a:schemeClr val="accent5">
                  <a:alpha val="30000"/>
                </a:schemeClr>
              </a:outerShdw>
            </a:effectLst>
            <a:scene3d>
              <a:camera prst="orthographicFront"/>
              <a:lightRig rig="contrasting" dir="t">
                <a:rot lat="0" lon="0" rev="5400000"/>
              </a:lightRig>
            </a:scene3d>
            <a:sp3d contourW="12700" prstMaterial="clear">
              <a:bevelT w="254000" h="127000"/>
              <a:bevelB w="254000" h="127000"/>
              <a:extrusionClr>
                <a:schemeClr val="accent5"/>
              </a:extrusionClr>
              <a:contourClr>
                <a:schemeClr val="accent5"/>
              </a:contourClr>
            </a:sp3d>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ts val="432"/>
                </a:spcBef>
                <a:spcAft>
                  <a:spcPct val="0"/>
                </a:spcAft>
              </a:pPr>
              <a:endParaRPr lang="en-US" dirty="0" smtClean="0">
                <a:solidFill>
                  <a:srgbClr val="FFFFFF"/>
                </a:solidFill>
                <a:effectLst>
                  <a:outerShdw blurRad="38100" dist="38100" dir="2700000" algn="tl">
                    <a:srgbClr val="000000">
                      <a:alpha val="43137"/>
                    </a:srgbClr>
                  </a:outerShdw>
                </a:effectLst>
              </a:endParaRPr>
            </a:p>
          </p:txBody>
        </p:sp>
        <p:sp>
          <p:nvSpPr>
            <p:cNvPr id="19" name="TextBox 18"/>
            <p:cNvSpPr txBox="1"/>
            <p:nvPr/>
          </p:nvSpPr>
          <p:spPr>
            <a:xfrm>
              <a:off x="7115175" y="2190750"/>
              <a:ext cx="1457325" cy="779462"/>
            </a:xfrm>
            <a:prstGeom prst="rect">
              <a:avLst/>
            </a:prstGeom>
            <a:noFill/>
          </p:spPr>
          <p:txBody>
            <a:bodyPr wrap="square" rtlCol="0">
              <a:spAutoFit/>
            </a:bodyPr>
            <a:lstStyle/>
            <a:p>
              <a:pPr algn="ctr">
                <a:lnSpc>
                  <a:spcPct val="90000"/>
                </a:lnSpc>
                <a:spcBef>
                  <a:spcPts val="384"/>
                </a:spcBef>
              </a:pPr>
              <a:r>
                <a:rPr lang="en-US" sz="1200" dirty="0" smtClean="0">
                  <a:solidFill>
                    <a:schemeClr val="accent1"/>
                  </a:solidFill>
                  <a:latin typeface="+mj-lt"/>
                </a:rPr>
                <a:t>Windows</a:t>
              </a:r>
              <a:br>
                <a:rPr lang="en-US" sz="1200" dirty="0" smtClean="0">
                  <a:solidFill>
                    <a:schemeClr val="accent1"/>
                  </a:solidFill>
                  <a:latin typeface="+mj-lt"/>
                </a:rPr>
              </a:br>
              <a:r>
                <a:rPr lang="en-US" sz="1200" dirty="0" smtClean="0">
                  <a:solidFill>
                    <a:schemeClr val="accent1"/>
                  </a:solidFill>
                  <a:latin typeface="+mj-lt"/>
                </a:rPr>
                <a:t>Vista Service</a:t>
              </a:r>
              <a:br>
                <a:rPr lang="en-US" sz="1200" dirty="0" smtClean="0">
                  <a:solidFill>
                    <a:schemeClr val="accent1"/>
                  </a:solidFill>
                  <a:latin typeface="+mj-lt"/>
                </a:rPr>
              </a:br>
              <a:r>
                <a:rPr lang="en-US" sz="1200" dirty="0" smtClean="0">
                  <a:solidFill>
                    <a:schemeClr val="accent1"/>
                  </a:solidFill>
                  <a:latin typeface="+mj-lt"/>
                </a:rPr>
                <a:t>Life-Cycle Management</a:t>
              </a:r>
            </a:p>
          </p:txBody>
        </p:sp>
        <p:pic>
          <p:nvPicPr>
            <p:cNvPr id="20" name="Picture 2"/>
            <p:cNvPicPr>
              <a:picLocks noChangeAspect="1" noChangeArrowheads="1"/>
            </p:cNvPicPr>
            <p:nvPr/>
          </p:nvPicPr>
          <p:blipFill>
            <a:blip r:embed="rId3" cstate="print"/>
            <a:srcRect/>
            <a:stretch>
              <a:fillRect/>
            </a:stretch>
          </p:blipFill>
          <p:spPr bwMode="auto">
            <a:xfrm>
              <a:off x="6096000" y="1558710"/>
              <a:ext cx="1389266" cy="1022565"/>
            </a:xfrm>
            <a:prstGeom prst="rect">
              <a:avLst/>
            </a:prstGeom>
            <a:ln>
              <a:noFill/>
            </a:ln>
            <a:effectLst>
              <a:outerShdw blurRad="292100" dist="139700" dir="2700000" algn="tl" rotWithShape="0">
                <a:srgbClr val="333333">
                  <a:alpha val="65000"/>
                </a:srgbClr>
              </a:outerShdw>
            </a:effectLst>
          </p:spPr>
        </p:pic>
        <p:sp>
          <p:nvSpPr>
            <p:cNvPr id="24" name="TextBox 23"/>
            <p:cNvSpPr txBox="1"/>
            <p:nvPr/>
          </p:nvSpPr>
          <p:spPr>
            <a:xfrm>
              <a:off x="3084587" y="1572601"/>
              <a:ext cx="2965555" cy="332399"/>
            </a:xfrm>
            <a:prstGeom prst="rect">
              <a:avLst/>
            </a:prstGeom>
          </p:spPr>
          <p:txBody>
            <a:bodyPr vert="horz" wrap="none" lIns="0" tIns="0" rIns="0" bIns="0" rtlCol="0" anchor="t">
              <a:spAutoFit/>
            </a:bodyPr>
            <a:lstStyle/>
            <a:p>
              <a:pPr algn="ctr">
                <a:lnSpc>
                  <a:spcPct val="90000"/>
                </a:lnSpc>
                <a:spcBef>
                  <a:spcPct val="0"/>
                </a:spcBef>
              </a:pPr>
              <a:r>
                <a:rPr lang="en-US" sz="2400" b="1"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rebuchet MS" pitchFamily="34" charset="0"/>
                  <a:cs typeface="Arial" charset="0"/>
                </a:rPr>
                <a:t>Service Management</a:t>
              </a:r>
            </a:p>
          </p:txBody>
        </p:sp>
      </p:grpSp>
      <p:sp>
        <p:nvSpPr>
          <p:cNvPr id="2" name="Title 1"/>
          <p:cNvSpPr>
            <a:spLocks noGrp="1"/>
          </p:cNvSpPr>
          <p:nvPr>
            <p:ph type="title"/>
          </p:nvPr>
        </p:nvSpPr>
        <p:spPr/>
        <p:txBody>
          <a:bodyPr/>
          <a:lstStyle/>
          <a:p>
            <a:r>
              <a:rPr lang="en-US" dirty="0" smtClean="0"/>
              <a:t>Let’s Review</a:t>
            </a:r>
            <a:endParaRPr lang="en-US" dirty="0"/>
          </a:p>
        </p:txBody>
      </p:sp>
      <p:grpSp>
        <p:nvGrpSpPr>
          <p:cNvPr id="6" name="Group 30"/>
          <p:cNvGrpSpPr/>
          <p:nvPr/>
        </p:nvGrpSpPr>
        <p:grpSpPr>
          <a:xfrm>
            <a:off x="1371601" y="3848100"/>
            <a:ext cx="6400800" cy="1722438"/>
            <a:chOff x="1371601" y="3848100"/>
            <a:chExt cx="6400800" cy="1722438"/>
          </a:xfrm>
        </p:grpSpPr>
        <p:sp>
          <p:nvSpPr>
            <p:cNvPr id="1031" name="Freeform 7"/>
            <p:cNvSpPr>
              <a:spLocks/>
            </p:cNvSpPr>
            <p:nvPr/>
          </p:nvSpPr>
          <p:spPr bwMode="auto">
            <a:xfrm>
              <a:off x="1371601" y="3848100"/>
              <a:ext cx="6400800" cy="1722438"/>
            </a:xfrm>
            <a:custGeom>
              <a:avLst/>
              <a:gdLst/>
              <a:ahLst/>
              <a:cxnLst>
                <a:cxn ang="0">
                  <a:pos x="1003" y="0"/>
                </a:cxn>
                <a:cxn ang="0">
                  <a:pos x="501" y="271"/>
                </a:cxn>
                <a:cxn ang="0">
                  <a:pos x="0" y="0"/>
                </a:cxn>
                <a:cxn ang="0">
                  <a:pos x="234" y="0"/>
                </a:cxn>
                <a:cxn ang="0">
                  <a:pos x="501" y="140"/>
                </a:cxn>
                <a:cxn ang="0">
                  <a:pos x="768" y="0"/>
                </a:cxn>
                <a:cxn ang="0">
                  <a:pos x="1003" y="0"/>
                </a:cxn>
              </a:cxnLst>
              <a:rect l="0" t="0" r="r" b="b"/>
              <a:pathLst>
                <a:path w="1003" h="271">
                  <a:moveTo>
                    <a:pt x="1003" y="0"/>
                  </a:moveTo>
                  <a:cubicBezTo>
                    <a:pt x="993" y="149"/>
                    <a:pt x="770" y="271"/>
                    <a:pt x="501" y="271"/>
                  </a:cubicBezTo>
                  <a:cubicBezTo>
                    <a:pt x="233" y="271"/>
                    <a:pt x="10" y="149"/>
                    <a:pt x="0" y="0"/>
                  </a:cubicBezTo>
                  <a:cubicBezTo>
                    <a:pt x="0" y="0"/>
                    <a:pt x="234" y="0"/>
                    <a:pt x="234" y="0"/>
                  </a:cubicBezTo>
                  <a:cubicBezTo>
                    <a:pt x="244" y="78"/>
                    <a:pt x="361" y="140"/>
                    <a:pt x="501" y="140"/>
                  </a:cubicBezTo>
                  <a:cubicBezTo>
                    <a:pt x="642" y="140"/>
                    <a:pt x="759" y="78"/>
                    <a:pt x="768" y="0"/>
                  </a:cubicBezTo>
                  <a:cubicBezTo>
                    <a:pt x="768" y="0"/>
                    <a:pt x="1003" y="0"/>
                    <a:pt x="1003" y="0"/>
                  </a:cubicBezTo>
                  <a:close/>
                </a:path>
              </a:pathLst>
            </a:custGeom>
            <a:gradFill flip="none" rotWithShape="1">
              <a:gsLst>
                <a:gs pos="25000">
                  <a:schemeClr val="accent3">
                    <a:lumMod val="40000"/>
                    <a:lumOff val="60000"/>
                  </a:schemeClr>
                </a:gs>
                <a:gs pos="50000">
                  <a:schemeClr val="accent3"/>
                </a:gs>
                <a:gs pos="51000">
                  <a:schemeClr val="accent3">
                    <a:lumMod val="40000"/>
                    <a:lumOff val="60000"/>
                  </a:schemeClr>
                </a:gs>
                <a:gs pos="85000">
                  <a:schemeClr val="accent3"/>
                </a:gs>
              </a:gsLst>
              <a:path path="circle">
                <a:fillToRect l="100000" t="100000"/>
              </a:path>
              <a:tileRect r="-100000" b="-100000"/>
            </a:gradFill>
            <a:ln>
              <a:noFill/>
              <a:headEnd type="none" w="med" len="med"/>
              <a:tailEnd type="none" w="med" len="med"/>
            </a:ln>
            <a:effectLst>
              <a:outerShdw blurRad="152400" dist="38100" dir="2700000" algn="tl" rotWithShape="0">
                <a:schemeClr val="accent3">
                  <a:alpha val="30000"/>
                </a:schemeClr>
              </a:outerShdw>
            </a:effectLst>
            <a:scene3d>
              <a:camera prst="orthographicFront"/>
              <a:lightRig rig="contrasting" dir="t">
                <a:rot lat="0" lon="0" rev="5400000"/>
              </a:lightRig>
            </a:scene3d>
            <a:sp3d extrusionH="76200" contourW="12700" prstMaterial="clear">
              <a:bevelT w="254000" h="127000"/>
              <a:bevelB w="254000" h="127000"/>
              <a:extrusionClr>
                <a:schemeClr val="accent3"/>
              </a:extrusionClr>
              <a:contourClr>
                <a:schemeClr val="accent3"/>
              </a:contourClr>
            </a:sp3d>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ts val="432"/>
                </a:spcBef>
                <a:spcAft>
                  <a:spcPct val="0"/>
                </a:spcAft>
              </a:pPr>
              <a:endParaRPr lang="en-US" dirty="0" smtClean="0">
                <a:solidFill>
                  <a:srgbClr val="FFFFFF"/>
                </a:solidFill>
                <a:effectLst>
                  <a:outerShdw blurRad="38100" dist="38100" dir="2700000" algn="tl">
                    <a:srgbClr val="000000">
                      <a:alpha val="43137"/>
                    </a:srgbClr>
                  </a:outerShdw>
                </a:effectLst>
              </a:endParaRPr>
            </a:p>
          </p:txBody>
        </p:sp>
        <p:pic>
          <p:nvPicPr>
            <p:cNvPr id="14" name="Picture 4"/>
            <p:cNvPicPr>
              <a:picLocks noChangeAspect="1" noChangeArrowheads="1"/>
            </p:cNvPicPr>
            <p:nvPr/>
          </p:nvPicPr>
          <p:blipFill>
            <a:blip r:embed="rId4"/>
            <a:stretch>
              <a:fillRect/>
            </a:stretch>
          </p:blipFill>
          <p:spPr bwMode="auto">
            <a:xfrm>
              <a:off x="5166574" y="4343934"/>
              <a:ext cx="1500107" cy="1075791"/>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6286500" y="4082153"/>
              <a:ext cx="1342359" cy="423172"/>
            </a:xfrm>
            <a:prstGeom prst="rect">
              <a:avLst/>
            </a:prstGeom>
            <a:noFill/>
          </p:spPr>
          <p:txBody>
            <a:bodyPr wrap="square" rtlCol="0">
              <a:spAutoFit/>
            </a:bodyPr>
            <a:lstStyle/>
            <a:p>
              <a:pPr algn="ctr">
                <a:lnSpc>
                  <a:spcPct val="90000"/>
                </a:lnSpc>
                <a:spcBef>
                  <a:spcPts val="384"/>
                </a:spcBef>
              </a:pPr>
              <a:r>
                <a:rPr lang="en-US" sz="1200" dirty="0" smtClean="0">
                  <a:solidFill>
                    <a:schemeClr val="accent1"/>
                  </a:solidFill>
                  <a:latin typeface="+mj-lt"/>
                </a:rPr>
                <a:t>Microsoft</a:t>
              </a:r>
              <a:br>
                <a:rPr lang="en-US" sz="1200" dirty="0" smtClean="0">
                  <a:solidFill>
                    <a:schemeClr val="accent1"/>
                  </a:solidFill>
                  <a:latin typeface="+mj-lt"/>
                </a:rPr>
              </a:br>
              <a:r>
                <a:rPr lang="en-US" sz="1200" dirty="0" smtClean="0">
                  <a:solidFill>
                    <a:schemeClr val="accent1"/>
                  </a:solidFill>
                  <a:latin typeface="+mj-lt"/>
                </a:rPr>
                <a:t>Deployment</a:t>
              </a:r>
            </a:p>
          </p:txBody>
        </p:sp>
        <p:sp>
          <p:nvSpPr>
            <p:cNvPr id="22" name="TextBox 21"/>
            <p:cNvSpPr txBox="1"/>
            <p:nvPr/>
          </p:nvSpPr>
          <p:spPr>
            <a:xfrm>
              <a:off x="4071155" y="4961513"/>
              <a:ext cx="982153" cy="331178"/>
            </a:xfrm>
            <a:prstGeom prst="rect">
              <a:avLst/>
            </a:prstGeom>
          </p:spPr>
          <p:txBody>
            <a:bodyPr vert="horz" wrap="square" lIns="0" tIns="0" rIns="0" bIns="0" rtlCol="0" anchor="t">
              <a:spAutoFit/>
            </a:bodyPr>
            <a:lstStyle/>
            <a:p>
              <a:pPr algn="ctr">
                <a:lnSpc>
                  <a:spcPct val="90000"/>
                </a:lnSpc>
                <a:spcBef>
                  <a:spcPct val="0"/>
                </a:spcBef>
              </a:pPr>
              <a:r>
                <a:rPr lang="en-US" sz="2400" b="1"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rebuchet MS" pitchFamily="34" charset="0"/>
                  <a:cs typeface="Arial" charset="0"/>
                </a:rPr>
                <a:t>Deploy</a:t>
              </a:r>
            </a:p>
          </p:txBody>
        </p:sp>
      </p:grpSp>
      <p:grpSp>
        <p:nvGrpSpPr>
          <p:cNvPr id="7" name="Group 31"/>
          <p:cNvGrpSpPr/>
          <p:nvPr/>
        </p:nvGrpSpPr>
        <p:grpSpPr>
          <a:xfrm>
            <a:off x="2938463" y="2855995"/>
            <a:ext cx="3267075" cy="1833398"/>
            <a:chOff x="2938463" y="2855995"/>
            <a:chExt cx="3267075" cy="1833398"/>
          </a:xfrm>
        </p:grpSpPr>
        <p:sp>
          <p:nvSpPr>
            <p:cNvPr id="4" name="Oval 3"/>
            <p:cNvSpPr/>
            <p:nvPr/>
          </p:nvSpPr>
          <p:spPr bwMode="auto">
            <a:xfrm>
              <a:off x="2938463" y="2855995"/>
              <a:ext cx="3267075" cy="1833398"/>
            </a:xfrm>
            <a:prstGeom prst="ellipse">
              <a:avLst/>
            </a:prstGeom>
            <a:gradFill flip="none" rotWithShape="1">
              <a:gsLst>
                <a:gs pos="25000">
                  <a:srgbClr val="8A6CDE"/>
                </a:gs>
                <a:gs pos="50000">
                  <a:srgbClr val="9400E6"/>
                </a:gs>
                <a:gs pos="51000">
                  <a:srgbClr val="8A6CDE"/>
                </a:gs>
                <a:gs pos="85000">
                  <a:srgbClr val="9400E6"/>
                </a:gs>
              </a:gsLst>
              <a:path path="circle">
                <a:fillToRect l="100000" t="100000"/>
              </a:path>
              <a:tileRect r="-100000" b="-100000"/>
            </a:gradFill>
            <a:ln>
              <a:noFill/>
              <a:headEnd type="none" w="med" len="med"/>
              <a:tailEnd type="none" w="med" len="med"/>
            </a:ln>
            <a:effectLst>
              <a:outerShdw blurRad="152400" dist="38100" dir="2700000" algn="tl" rotWithShape="0">
                <a:srgbClr val="9400E6">
                  <a:alpha val="30000"/>
                </a:srgbClr>
              </a:outerShdw>
            </a:effectLst>
            <a:scene3d>
              <a:camera prst="orthographicFront"/>
              <a:lightRig rig="contrasting" dir="t">
                <a:rot lat="0" lon="0" rev="5400000"/>
              </a:lightRig>
            </a:scene3d>
            <a:sp3d contourW="12700" prstMaterial="clear">
              <a:bevelT w="254000" h="127000"/>
              <a:bevelB w="254000" h="127000"/>
              <a:extrusionClr>
                <a:srgbClr val="9400E6"/>
              </a:extrusionClr>
              <a:contourClr>
                <a:srgbClr val="9400E6"/>
              </a:contourClr>
            </a:sp3d>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ts val="432"/>
                </a:spcBef>
                <a:spcAft>
                  <a:spcPct val="0"/>
                </a:spcAft>
              </a:pPr>
              <a:endParaRPr lang="en-US" dirty="0" smtClean="0">
                <a:solidFill>
                  <a:srgbClr val="FFFFFF"/>
                </a:solidFill>
                <a:effectLst>
                  <a:outerShdw blurRad="38100" dist="38100" dir="2700000" algn="tl">
                    <a:srgbClr val="000000">
                      <a:alpha val="43137"/>
                    </a:srgbClr>
                  </a:outerShdw>
                </a:effectLst>
              </a:endParaRPr>
            </a:p>
          </p:txBody>
        </p:sp>
        <p:sp>
          <p:nvSpPr>
            <p:cNvPr id="15" name="TextBox 14"/>
            <p:cNvSpPr txBox="1"/>
            <p:nvPr/>
          </p:nvSpPr>
          <p:spPr>
            <a:xfrm>
              <a:off x="4333875" y="3469535"/>
              <a:ext cx="1733550" cy="757130"/>
            </a:xfrm>
            <a:prstGeom prst="rect">
              <a:avLst/>
            </a:prstGeom>
            <a:noFill/>
          </p:spPr>
          <p:txBody>
            <a:bodyPr wrap="square" rtlCol="0">
              <a:spAutoFit/>
            </a:bodyPr>
            <a:lstStyle/>
            <a:p>
              <a:pPr algn="ctr">
                <a:lnSpc>
                  <a:spcPct val="90000"/>
                </a:lnSpc>
                <a:spcBef>
                  <a:spcPts val="384"/>
                </a:spcBef>
              </a:pPr>
              <a:r>
                <a:rPr lang="en-US" sz="1200" dirty="0" smtClean="0">
                  <a:solidFill>
                    <a:schemeClr val="accent1"/>
                  </a:solidFill>
                  <a:latin typeface="+mj-lt"/>
                </a:rPr>
                <a:t>Windows Vista Security Guide</a:t>
              </a:r>
              <a:br>
                <a:rPr lang="en-US" sz="1200" dirty="0" smtClean="0">
                  <a:solidFill>
                    <a:schemeClr val="accent1"/>
                  </a:solidFill>
                  <a:latin typeface="+mj-lt"/>
                </a:rPr>
              </a:br>
              <a:r>
                <a:rPr lang="en-US" sz="1200" dirty="0" smtClean="0">
                  <a:solidFill>
                    <a:schemeClr val="accent1"/>
                  </a:solidFill>
                  <a:latin typeface="+mj-lt"/>
                </a:rPr>
                <a:t>and Data</a:t>
              </a:r>
              <a:br>
                <a:rPr lang="en-US" sz="1200" dirty="0" smtClean="0">
                  <a:solidFill>
                    <a:schemeClr val="accent1"/>
                  </a:solidFill>
                  <a:latin typeface="+mj-lt"/>
                </a:rPr>
              </a:br>
              <a:r>
                <a:rPr lang="en-US" sz="1200" dirty="0" smtClean="0">
                  <a:solidFill>
                    <a:schemeClr val="accent1"/>
                  </a:solidFill>
                  <a:latin typeface="+mj-lt"/>
                </a:rPr>
                <a:t>Encryption Toolkit</a:t>
              </a:r>
            </a:p>
          </p:txBody>
        </p:sp>
        <p:grpSp>
          <p:nvGrpSpPr>
            <p:cNvPr id="8" name="Group 25"/>
            <p:cNvGrpSpPr/>
            <p:nvPr/>
          </p:nvGrpSpPr>
          <p:grpSpPr>
            <a:xfrm>
              <a:off x="3616811" y="3460858"/>
              <a:ext cx="817205" cy="882542"/>
              <a:chOff x="4362450" y="901916"/>
              <a:chExt cx="1634410" cy="1765084"/>
            </a:xfrm>
          </p:grpSpPr>
          <p:pic>
            <p:nvPicPr>
              <p:cNvPr id="17" name="Picture 49" descr="Server HIS Host Integration"/>
              <p:cNvPicPr>
                <a:picLocks noChangeAspect="1" noChangeArrowheads="1"/>
              </p:cNvPicPr>
              <p:nvPr/>
            </p:nvPicPr>
            <p:blipFill>
              <a:blip r:embed="rId5"/>
              <a:srcRect/>
              <a:stretch>
                <a:fillRect/>
              </a:stretch>
            </p:blipFill>
            <p:spPr bwMode="auto">
              <a:xfrm>
                <a:off x="4796196" y="901916"/>
                <a:ext cx="1200664" cy="1765084"/>
              </a:xfrm>
              <a:prstGeom prst="rect">
                <a:avLst/>
              </a:prstGeom>
              <a:ln>
                <a:noFill/>
              </a:ln>
              <a:effectLst>
                <a:outerShdw blurRad="292100" dist="139700" dir="2700000" algn="tl" rotWithShape="0">
                  <a:srgbClr val="333333">
                    <a:alpha val="65000"/>
                  </a:srgbClr>
                </a:outerShdw>
              </a:effectLst>
            </p:spPr>
          </p:pic>
          <p:pic>
            <p:nvPicPr>
              <p:cNvPr id="18" name="Picture 50" descr="secure lock and key"/>
              <p:cNvPicPr>
                <a:picLocks noChangeAspect="1" noChangeArrowheads="1"/>
              </p:cNvPicPr>
              <p:nvPr/>
            </p:nvPicPr>
            <p:blipFill>
              <a:blip r:embed="rId6" cstate="print"/>
              <a:srcRect/>
              <a:stretch>
                <a:fillRect/>
              </a:stretch>
            </p:blipFill>
            <p:spPr bwMode="auto">
              <a:xfrm>
                <a:off x="4362450" y="1556288"/>
                <a:ext cx="804964" cy="1110712"/>
              </a:xfrm>
              <a:prstGeom prst="rect">
                <a:avLst/>
              </a:prstGeom>
              <a:ln>
                <a:noFill/>
              </a:ln>
              <a:effectLst>
                <a:outerShdw blurRad="292100" dist="139700" dir="2700000" algn="tl" rotWithShape="0">
                  <a:srgbClr val="333333">
                    <a:alpha val="65000"/>
                  </a:srgbClr>
                </a:outerShdw>
              </a:effectLst>
            </p:spPr>
          </p:pic>
        </p:grpSp>
        <p:sp>
          <p:nvSpPr>
            <p:cNvPr id="23" name="TextBox 22"/>
            <p:cNvSpPr txBox="1"/>
            <p:nvPr/>
          </p:nvSpPr>
          <p:spPr>
            <a:xfrm>
              <a:off x="4072757" y="3083867"/>
              <a:ext cx="979435" cy="332399"/>
            </a:xfrm>
            <a:prstGeom prst="rect">
              <a:avLst/>
            </a:prstGeom>
          </p:spPr>
          <p:txBody>
            <a:bodyPr vert="horz" wrap="none" lIns="0" tIns="0" rIns="0" bIns="0" rtlCol="0" anchor="t">
              <a:spAutoFit/>
            </a:bodyPr>
            <a:lstStyle/>
            <a:p>
              <a:pPr algn="ctr">
                <a:lnSpc>
                  <a:spcPct val="90000"/>
                </a:lnSpc>
                <a:spcBef>
                  <a:spcPct val="0"/>
                </a:spcBef>
              </a:pPr>
              <a:r>
                <a:rPr lang="en-US" sz="2400" b="1"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rebuchet MS" pitchFamily="34" charset="0"/>
                  <a:cs typeface="Arial" charset="0"/>
                </a:rPr>
                <a:t>Secure</a:t>
              </a:r>
            </a:p>
          </p:txBody>
        </p:sp>
      </p:grpSp>
      <p:grpSp>
        <p:nvGrpSpPr>
          <p:cNvPr id="9" name="Group 29"/>
          <p:cNvGrpSpPr/>
          <p:nvPr/>
        </p:nvGrpSpPr>
        <p:grpSpPr>
          <a:xfrm>
            <a:off x="1371600" y="1978025"/>
            <a:ext cx="6403975" cy="1730375"/>
            <a:chOff x="1371600" y="1978025"/>
            <a:chExt cx="6403975" cy="1730375"/>
          </a:xfrm>
        </p:grpSpPr>
        <p:sp>
          <p:nvSpPr>
            <p:cNvPr id="1030" name="Freeform 6"/>
            <p:cNvSpPr>
              <a:spLocks/>
            </p:cNvSpPr>
            <p:nvPr/>
          </p:nvSpPr>
          <p:spPr bwMode="auto">
            <a:xfrm>
              <a:off x="1371600" y="1978025"/>
              <a:ext cx="6403975" cy="1730375"/>
            </a:xfrm>
            <a:custGeom>
              <a:avLst/>
              <a:gdLst/>
              <a:ahLst/>
              <a:cxnLst>
                <a:cxn ang="0">
                  <a:pos x="0" y="271"/>
                </a:cxn>
                <a:cxn ang="0">
                  <a:pos x="501" y="0"/>
                </a:cxn>
                <a:cxn ang="0">
                  <a:pos x="1003" y="271"/>
                </a:cxn>
                <a:cxn ang="0">
                  <a:pos x="768" y="271"/>
                </a:cxn>
                <a:cxn ang="0">
                  <a:pos x="501" y="131"/>
                </a:cxn>
                <a:cxn ang="0">
                  <a:pos x="234" y="271"/>
                </a:cxn>
                <a:cxn ang="0">
                  <a:pos x="0" y="271"/>
                </a:cxn>
              </a:cxnLst>
              <a:rect l="0" t="0" r="r" b="b"/>
              <a:pathLst>
                <a:path w="1003" h="271">
                  <a:moveTo>
                    <a:pt x="0" y="271"/>
                  </a:moveTo>
                  <a:cubicBezTo>
                    <a:pt x="10" y="121"/>
                    <a:pt x="233" y="0"/>
                    <a:pt x="501" y="0"/>
                  </a:cubicBezTo>
                  <a:cubicBezTo>
                    <a:pt x="770" y="0"/>
                    <a:pt x="993" y="121"/>
                    <a:pt x="1003" y="271"/>
                  </a:cubicBezTo>
                  <a:cubicBezTo>
                    <a:pt x="1003" y="271"/>
                    <a:pt x="768" y="271"/>
                    <a:pt x="768" y="271"/>
                  </a:cubicBezTo>
                  <a:cubicBezTo>
                    <a:pt x="759" y="193"/>
                    <a:pt x="642" y="131"/>
                    <a:pt x="501" y="131"/>
                  </a:cubicBezTo>
                  <a:cubicBezTo>
                    <a:pt x="361" y="131"/>
                    <a:pt x="244" y="193"/>
                    <a:pt x="234" y="271"/>
                  </a:cubicBezTo>
                  <a:cubicBezTo>
                    <a:pt x="234" y="271"/>
                    <a:pt x="0" y="271"/>
                    <a:pt x="0" y="271"/>
                  </a:cubicBezTo>
                  <a:close/>
                </a:path>
              </a:pathLst>
            </a:custGeom>
            <a:gradFill flip="none" rotWithShape="1">
              <a:gsLst>
                <a:gs pos="25000">
                  <a:schemeClr val="accent4">
                    <a:lumMod val="40000"/>
                    <a:lumOff val="60000"/>
                  </a:schemeClr>
                </a:gs>
                <a:gs pos="50000">
                  <a:schemeClr val="accent4"/>
                </a:gs>
                <a:gs pos="51000">
                  <a:schemeClr val="accent4">
                    <a:lumMod val="40000"/>
                    <a:lumOff val="60000"/>
                  </a:schemeClr>
                </a:gs>
                <a:gs pos="85000">
                  <a:schemeClr val="accent4"/>
                </a:gs>
              </a:gsLst>
              <a:path path="circle">
                <a:fillToRect l="100000" t="100000"/>
              </a:path>
              <a:tileRect r="-100000" b="-100000"/>
            </a:gradFill>
            <a:ln>
              <a:noFill/>
              <a:headEnd type="none" w="med" len="med"/>
              <a:tailEnd type="none" w="med" len="med"/>
            </a:ln>
            <a:effectLst>
              <a:outerShdw blurRad="152400" dist="38100" dir="2700000" algn="tl" rotWithShape="0">
                <a:schemeClr val="accent4">
                  <a:alpha val="30000"/>
                </a:schemeClr>
              </a:outerShdw>
            </a:effectLst>
            <a:scene3d>
              <a:camera prst="orthographicFront"/>
              <a:lightRig rig="contrasting" dir="t">
                <a:rot lat="0" lon="0" rev="5400000"/>
              </a:lightRig>
            </a:scene3d>
            <a:sp3d extrusionH="76200" contourW="12700" prstMaterial="clear">
              <a:bevelT w="254000" h="127000"/>
              <a:bevelB w="254000" h="127000"/>
              <a:extrusionClr>
                <a:schemeClr val="accent4"/>
              </a:extrusionClr>
              <a:contourClr>
                <a:schemeClr val="accent4"/>
              </a:contourClr>
            </a:sp3d>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ts val="432"/>
                </a:spcBef>
                <a:spcAft>
                  <a:spcPct val="0"/>
                </a:spcAft>
              </a:pPr>
              <a:endParaRPr lang="en-US" dirty="0" smtClean="0">
                <a:solidFill>
                  <a:srgbClr val="FFFFFF"/>
                </a:solidFill>
                <a:effectLst>
                  <a:outerShdw blurRad="38100" dist="38100" dir="2700000" algn="tl">
                    <a:srgbClr val="000000">
                      <a:alpha val="43137"/>
                    </a:srgbClr>
                  </a:outerShdw>
                </a:effectLst>
              </a:endParaRPr>
            </a:p>
          </p:txBody>
        </p:sp>
        <p:sp>
          <p:nvSpPr>
            <p:cNvPr id="12" name="TextBox 11"/>
            <p:cNvSpPr txBox="1"/>
            <p:nvPr/>
          </p:nvSpPr>
          <p:spPr>
            <a:xfrm>
              <a:off x="1371600" y="2943225"/>
              <a:ext cx="1543050" cy="590931"/>
            </a:xfrm>
            <a:prstGeom prst="rect">
              <a:avLst/>
            </a:prstGeom>
            <a:noFill/>
          </p:spPr>
          <p:txBody>
            <a:bodyPr wrap="square" rtlCol="0">
              <a:spAutoFit/>
            </a:bodyPr>
            <a:lstStyle/>
            <a:p>
              <a:pPr algn="ctr">
                <a:lnSpc>
                  <a:spcPct val="90000"/>
                </a:lnSpc>
                <a:spcBef>
                  <a:spcPts val="384"/>
                </a:spcBef>
              </a:pPr>
              <a:r>
                <a:rPr lang="en-US" sz="1200" dirty="0" smtClean="0">
                  <a:solidFill>
                    <a:schemeClr val="accent1"/>
                  </a:solidFill>
                  <a:latin typeface="+mj-lt"/>
                </a:rPr>
                <a:t>Windows Vista Hardware</a:t>
              </a:r>
              <a:br>
                <a:rPr lang="en-US" sz="1200" dirty="0" smtClean="0">
                  <a:solidFill>
                    <a:schemeClr val="accent1"/>
                  </a:solidFill>
                  <a:latin typeface="+mj-lt"/>
                </a:rPr>
              </a:br>
              <a:r>
                <a:rPr lang="en-US" sz="1200" dirty="0" smtClean="0">
                  <a:solidFill>
                    <a:schemeClr val="accent1"/>
                  </a:solidFill>
                  <a:latin typeface="+mj-lt"/>
                </a:rPr>
                <a:t>Assessment</a:t>
              </a:r>
            </a:p>
          </p:txBody>
        </p:sp>
        <p:sp>
          <p:nvSpPr>
            <p:cNvPr id="21" name="TextBox 20"/>
            <p:cNvSpPr txBox="1"/>
            <p:nvPr/>
          </p:nvSpPr>
          <p:spPr>
            <a:xfrm>
              <a:off x="4027620" y="2140309"/>
              <a:ext cx="1088760" cy="424732"/>
            </a:xfrm>
            <a:prstGeom prst="rect">
              <a:avLst/>
            </a:prstGeom>
            <a:noFill/>
          </p:spPr>
          <p:txBody>
            <a:bodyPr wrap="none" rtlCol="0">
              <a:spAutoFit/>
            </a:bodyPr>
            <a:lstStyle/>
            <a:p>
              <a:pPr algn="ctr">
                <a:lnSpc>
                  <a:spcPct val="90000"/>
                </a:lnSpc>
                <a:spcBef>
                  <a:spcPct val="0"/>
                </a:spcBef>
              </a:pPr>
              <a:r>
                <a:rPr lang="en-US" sz="2400" b="1"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rebuchet MS" pitchFamily="34" charset="0"/>
                  <a:cs typeface="Arial" charset="0"/>
                </a:rPr>
                <a:t>Assess</a:t>
              </a:r>
            </a:p>
          </p:txBody>
        </p:sp>
        <p:pic>
          <p:nvPicPr>
            <p:cNvPr id="11" name="Picture 6" descr="http://windowsvistablog.com/photos/blog_photo_gallery/images/482676/original.aspx"/>
            <p:cNvPicPr>
              <a:picLocks noChangeAspect="1" noChangeArrowheads="1"/>
            </p:cNvPicPr>
            <p:nvPr/>
          </p:nvPicPr>
          <p:blipFill>
            <a:blip r:embed="rId7"/>
            <a:stretch>
              <a:fillRect/>
            </a:stretch>
          </p:blipFill>
          <p:spPr bwMode="auto">
            <a:xfrm>
              <a:off x="2438400" y="2133600"/>
              <a:ext cx="1611164" cy="781748"/>
            </a:xfrm>
            <a:prstGeom prst="rect">
              <a:avLst/>
            </a:prstGeom>
            <a:ln>
              <a:noFill/>
            </a:ln>
            <a:effectLst>
              <a:outerShdw blurRad="292100" dist="139700" dir="2700000" algn="tl" rotWithShape="0">
                <a:srgbClr val="333333">
                  <a:alpha val="65000"/>
                </a:srgbClr>
              </a:outerShdw>
            </a:effectLst>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Call To Action</a:t>
            </a:r>
            <a:endParaRPr lang="en-US" dirty="0"/>
          </a:p>
        </p:txBody>
      </p:sp>
      <p:sp>
        <p:nvSpPr>
          <p:cNvPr id="4" name="Text Placeholder 3"/>
          <p:cNvSpPr>
            <a:spLocks noGrp="1"/>
          </p:cNvSpPr>
          <p:nvPr>
            <p:ph type="body" sz="quarter" idx="10"/>
          </p:nvPr>
        </p:nvSpPr>
        <p:spPr>
          <a:xfrm>
            <a:off x="381000" y="1159563"/>
            <a:ext cx="8382000" cy="2899255"/>
          </a:xfrm>
        </p:spPr>
        <p:txBody>
          <a:bodyPr/>
          <a:lstStyle/>
          <a:p>
            <a:r>
              <a:rPr lang="en-US" dirty="0" smtClean="0"/>
              <a:t>Download the Windows Vista accelerators</a:t>
            </a:r>
          </a:p>
          <a:p>
            <a:r>
              <a:rPr lang="en-US" dirty="0" smtClean="0"/>
              <a:t>View the entire catalog</a:t>
            </a:r>
            <a:br>
              <a:rPr lang="en-US" dirty="0" smtClean="0"/>
            </a:br>
            <a:r>
              <a:rPr lang="en-US" sz="2800" dirty="0" smtClean="0">
                <a:hlinkClick r:id="rId3"/>
              </a:rPr>
              <a:t>microsoft.com/</a:t>
            </a:r>
            <a:r>
              <a:rPr lang="en-US" sz="2800" dirty="0" err="1" smtClean="0">
                <a:hlinkClick r:id="rId3"/>
              </a:rPr>
              <a:t>technet</a:t>
            </a:r>
            <a:r>
              <a:rPr lang="en-US" sz="2800" dirty="0" smtClean="0">
                <a:hlinkClick r:id="rId3"/>
              </a:rPr>
              <a:t>/</a:t>
            </a:r>
            <a:r>
              <a:rPr lang="en-US" sz="2800" dirty="0" err="1" smtClean="0">
                <a:hlinkClick r:id="rId3"/>
              </a:rPr>
              <a:t>SolutionAccelerators</a:t>
            </a:r>
            <a:endParaRPr lang="en-US" dirty="0" smtClean="0"/>
          </a:p>
          <a:p>
            <a:r>
              <a:rPr lang="en-US" dirty="0" smtClean="0"/>
              <a:t>Provide feedback</a:t>
            </a:r>
            <a:br>
              <a:rPr lang="en-US" dirty="0" smtClean="0"/>
            </a:br>
            <a:r>
              <a:rPr lang="en-US" sz="2800" dirty="0" smtClean="0">
                <a:hlinkClick r:id="rId4"/>
              </a:rPr>
              <a:t>SATFeedback@microsoft.com</a:t>
            </a:r>
            <a:endParaRPr lang="en-US" dirty="0" smtClean="0"/>
          </a:p>
          <a:p>
            <a:r>
              <a:rPr lang="en-US" dirty="0" smtClean="0"/>
              <a:t>Related Windows Vista sessions</a:t>
            </a:r>
          </a:p>
          <a:p>
            <a:pPr lvl="1"/>
            <a:r>
              <a:rPr lang="en-US" sz="1800" dirty="0" smtClean="0"/>
              <a:t>CLI313 – Securing Windows Vista with Software and Device Restriction Policies</a:t>
            </a:r>
          </a:p>
          <a:p>
            <a:pPr lvl="1"/>
            <a:r>
              <a:rPr lang="en-US" sz="1800" dirty="0" smtClean="0"/>
              <a:t>CLI305 – </a:t>
            </a:r>
            <a:r>
              <a:rPr lang="en-US" sz="1800" dirty="0" err="1" smtClean="0"/>
              <a:t>BitLocker</a:t>
            </a:r>
            <a:r>
              <a:rPr lang="en-US" sz="1800" dirty="0" smtClean="0"/>
              <a:t> Drive Encryption</a:t>
            </a:r>
          </a:p>
          <a:p>
            <a:pPr lvl="1"/>
            <a:r>
              <a:rPr lang="en-US" sz="1800" dirty="0" smtClean="0"/>
              <a:t>CLI323 – Using Windows Vista Security Guide…</a:t>
            </a:r>
          </a:p>
          <a:p>
            <a:pPr lvl="1"/>
            <a:r>
              <a:rPr lang="en-US" sz="1800" dirty="0" smtClean="0"/>
              <a:t>CLI13-IS – Securing Windows Vista</a:t>
            </a:r>
          </a:p>
          <a:p>
            <a:pPr lvl="1"/>
            <a:r>
              <a:rPr lang="en-US" sz="1800" dirty="0" smtClean="0"/>
              <a:t>CLI302 – Accelerating Desktop Hardware Readiness Assessment…</a:t>
            </a:r>
          </a:p>
          <a:p>
            <a:pPr lvl="1"/>
            <a:r>
              <a:rPr lang="en-US" sz="1800" dirty="0" smtClean="0"/>
              <a:t>MGMT – How MOF moves ITIL v3 from Concept to Practice</a:t>
            </a:r>
          </a:p>
          <a:p>
            <a:pPr lvl="1"/>
            <a:r>
              <a:rPr lang="en-US" sz="1800" dirty="0" smtClean="0"/>
              <a:t>CLI308 – Microsoft Deployment and Configuration Manager 2007</a:t>
            </a:r>
          </a:p>
          <a:p>
            <a:pPr lvl="1"/>
            <a:r>
              <a:rPr lang="en-US" sz="1800" dirty="0" smtClean="0"/>
              <a:t>7 ILLs for Microsoft Deployment</a:t>
            </a:r>
          </a:p>
          <a:p>
            <a:pPr lvl="1"/>
            <a:endParaRPr lang="en-US" dirty="0" smtClean="0"/>
          </a:p>
          <a:p>
            <a:pPr lvl="1"/>
            <a:endParaRPr lang="en-US" dirty="0" smtClean="0"/>
          </a:p>
          <a:p>
            <a:pPr lvl="1"/>
            <a:endParaRPr lang="en-US"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4" name="Rounded Rectangle 3"/>
          <p:cNvSpPr/>
          <p:nvPr/>
        </p:nvSpPr>
        <p:spPr bwMode="auto">
          <a:xfrm>
            <a:off x="381000" y="1420813"/>
            <a:ext cx="8382000" cy="2922587"/>
          </a:xfrm>
          <a:prstGeom prst="roundRect">
            <a:avLst>
              <a:gd name="adj" fmla="val 5626"/>
            </a:avLst>
          </a:prstGeom>
          <a:solidFill>
            <a:schemeClr val="accent6">
              <a:alpha val="0"/>
            </a:schemeClr>
          </a:solidFill>
          <a:ln>
            <a:noFill/>
            <a:headEnd type="none" w="med" len="med"/>
            <a:tailEnd type="none" w="med" len="med"/>
          </a:ln>
          <a:effectLst>
            <a:outerShdw blurRad="152400" dist="38100" dir="2700000" algn="tl" rotWithShape="0">
              <a:schemeClr val="accent5">
                <a:alpha val="30000"/>
              </a:schemeClr>
            </a:outerShdw>
          </a:effectLst>
          <a:scene3d>
            <a:camera prst="orthographicFront"/>
            <a:lightRig rig="contrasting" dir="t">
              <a:rot lat="0" lon="0" rev="5400000"/>
            </a:lightRig>
          </a:scene3d>
          <a:sp3d contourW="12700" prstMaterial="clear">
            <a:bevelT w="254000" h="127000"/>
            <a:bevelB w="254000" h="127000"/>
            <a:extrusionClr>
              <a:schemeClr val="accent5"/>
            </a:extrusionClr>
            <a:contourClr>
              <a:schemeClr val="accent5"/>
            </a:contourClr>
          </a:sp3d>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fontAlgn="base">
              <a:lnSpc>
                <a:spcPct val="90000"/>
              </a:lnSpc>
              <a:spcBef>
                <a:spcPts val="288"/>
              </a:spcBef>
              <a:spcAft>
                <a:spcPct val="0"/>
              </a:spcAft>
            </a:pPr>
            <a:r>
              <a:rPr lang="en-US" sz="1200" b="1" dirty="0" smtClean="0">
                <a:solidFill>
                  <a:schemeClr val="accent1"/>
                </a:solidFill>
              </a:rPr>
              <a:t>Solution Accelerator Web Site</a:t>
            </a:r>
            <a:br>
              <a:rPr lang="en-US" sz="1200" b="1" dirty="0" smtClean="0">
                <a:solidFill>
                  <a:schemeClr val="accent1"/>
                </a:solidFill>
              </a:rPr>
            </a:br>
            <a:r>
              <a:rPr lang="en-US" sz="1200" b="1" dirty="0" smtClean="0">
                <a:solidFill>
                  <a:schemeClr val="accent1"/>
                </a:solidFill>
                <a:hlinkClick r:id="rId3"/>
              </a:rPr>
              <a:t>http://www.microsoft.com/solutionaccelerators</a:t>
            </a:r>
            <a:endParaRPr lang="en-US" sz="1200" b="1" dirty="0" smtClean="0">
              <a:solidFill>
                <a:schemeClr val="accent1"/>
              </a:solidFill>
            </a:endParaRPr>
          </a:p>
          <a:p>
            <a:pPr fontAlgn="base">
              <a:lnSpc>
                <a:spcPct val="90000"/>
              </a:lnSpc>
              <a:spcBef>
                <a:spcPts val="288"/>
              </a:spcBef>
              <a:spcAft>
                <a:spcPct val="0"/>
              </a:spcAft>
            </a:pPr>
            <a:r>
              <a:rPr lang="en-US" sz="1200" b="1" dirty="0" smtClean="0">
                <a:solidFill>
                  <a:schemeClr val="accent1"/>
                </a:solidFill>
              </a:rPr>
              <a:t>Windows Vista Hardware Assessment</a:t>
            </a:r>
            <a:br>
              <a:rPr lang="en-US" sz="1200" b="1" dirty="0" smtClean="0">
                <a:solidFill>
                  <a:schemeClr val="accent1"/>
                </a:solidFill>
              </a:rPr>
            </a:br>
            <a:r>
              <a:rPr lang="en-US" sz="1200" b="1" dirty="0" smtClean="0">
                <a:solidFill>
                  <a:schemeClr val="accent1"/>
                </a:solidFill>
                <a:hlinkClick r:id="rId4"/>
              </a:rPr>
              <a:t>http://www.microsoft.com/technet/wvha</a:t>
            </a:r>
            <a:endParaRPr lang="en-US" sz="1200" b="1" dirty="0" smtClean="0">
              <a:solidFill>
                <a:schemeClr val="accent1"/>
              </a:solidFill>
            </a:endParaRPr>
          </a:p>
          <a:p>
            <a:pPr fontAlgn="base">
              <a:lnSpc>
                <a:spcPct val="90000"/>
              </a:lnSpc>
              <a:spcBef>
                <a:spcPts val="288"/>
              </a:spcBef>
              <a:spcAft>
                <a:spcPct val="0"/>
              </a:spcAft>
            </a:pPr>
            <a:r>
              <a:rPr lang="en-US" sz="1200" b="1" dirty="0" smtClean="0">
                <a:solidFill>
                  <a:schemeClr val="accent1"/>
                </a:solidFill>
              </a:rPr>
              <a:t>Desktop Deployment Solution Center (including Microsoft Deployment and BDD 2007)</a:t>
            </a:r>
            <a:br>
              <a:rPr lang="en-US" sz="1200" b="1" dirty="0" smtClean="0">
                <a:solidFill>
                  <a:schemeClr val="accent1"/>
                </a:solidFill>
              </a:rPr>
            </a:br>
            <a:r>
              <a:rPr lang="en-US" sz="1200" b="1" dirty="0" smtClean="0">
                <a:solidFill>
                  <a:schemeClr val="accent1"/>
                </a:solidFill>
                <a:hlinkClick r:id="rId5"/>
              </a:rPr>
              <a:t>http://www.microsoft.com/desktopdeployment</a:t>
            </a:r>
            <a:endParaRPr lang="en-US" sz="1200" b="1" dirty="0" smtClean="0">
              <a:solidFill>
                <a:schemeClr val="accent1"/>
              </a:solidFill>
            </a:endParaRPr>
          </a:p>
          <a:p>
            <a:pPr fontAlgn="base">
              <a:lnSpc>
                <a:spcPct val="90000"/>
              </a:lnSpc>
              <a:spcBef>
                <a:spcPts val="288"/>
              </a:spcBef>
              <a:spcAft>
                <a:spcPct val="0"/>
              </a:spcAft>
            </a:pPr>
            <a:r>
              <a:rPr lang="en-US" sz="1200" b="1" dirty="0" smtClean="0">
                <a:solidFill>
                  <a:schemeClr val="accent1"/>
                </a:solidFill>
              </a:rPr>
              <a:t>Windows Vista Security Guide</a:t>
            </a:r>
            <a:br>
              <a:rPr lang="en-US" sz="1200" b="1" dirty="0" smtClean="0">
                <a:solidFill>
                  <a:schemeClr val="accent1"/>
                </a:solidFill>
              </a:rPr>
            </a:br>
            <a:r>
              <a:rPr lang="en-US" sz="1200" b="1" dirty="0" smtClean="0">
                <a:solidFill>
                  <a:schemeClr val="accent1"/>
                </a:solidFill>
                <a:hlinkClick r:id="rId6"/>
              </a:rPr>
              <a:t>http://www.microsoft.com/technet/windowsvista/security/guide.mspx</a:t>
            </a:r>
            <a:endParaRPr lang="en-US" sz="1200" b="1" dirty="0" smtClean="0">
              <a:solidFill>
                <a:schemeClr val="accent1"/>
              </a:solidFill>
            </a:endParaRPr>
          </a:p>
          <a:p>
            <a:pPr fontAlgn="base">
              <a:lnSpc>
                <a:spcPct val="90000"/>
              </a:lnSpc>
              <a:spcBef>
                <a:spcPts val="288"/>
              </a:spcBef>
              <a:spcAft>
                <a:spcPct val="0"/>
              </a:spcAft>
            </a:pPr>
            <a:r>
              <a:rPr lang="en-US" sz="1200" b="1" dirty="0" smtClean="0">
                <a:solidFill>
                  <a:schemeClr val="accent1"/>
                </a:solidFill>
              </a:rPr>
              <a:t>Data Encryption Toolkit for Mobile PCs</a:t>
            </a:r>
            <a:br>
              <a:rPr lang="en-US" sz="1200" b="1" dirty="0" smtClean="0">
                <a:solidFill>
                  <a:schemeClr val="accent1"/>
                </a:solidFill>
              </a:rPr>
            </a:br>
            <a:r>
              <a:rPr lang="en-US" sz="1200" b="1" dirty="0" smtClean="0">
                <a:solidFill>
                  <a:schemeClr val="accent1"/>
                </a:solidFill>
                <a:hlinkClick r:id="rId7"/>
              </a:rPr>
              <a:t>http://www.microsoft.com/det</a:t>
            </a:r>
            <a:endParaRPr lang="en-US" sz="1200" b="1" dirty="0" smtClean="0">
              <a:solidFill>
                <a:schemeClr val="accent1"/>
              </a:solidFill>
            </a:endParaRPr>
          </a:p>
          <a:p>
            <a:pPr fontAlgn="base">
              <a:lnSpc>
                <a:spcPct val="90000"/>
              </a:lnSpc>
              <a:spcBef>
                <a:spcPts val="288"/>
              </a:spcBef>
              <a:spcAft>
                <a:spcPct val="0"/>
              </a:spcAft>
            </a:pPr>
            <a:r>
              <a:rPr lang="en-US" sz="1200" b="1" dirty="0" smtClean="0">
                <a:solidFill>
                  <a:schemeClr val="accent1"/>
                </a:solidFill>
              </a:rPr>
              <a:t>Windows Vista Service Life-Cycle Management</a:t>
            </a:r>
            <a:br>
              <a:rPr lang="en-US" sz="1200" b="1" dirty="0" smtClean="0">
                <a:solidFill>
                  <a:schemeClr val="accent1"/>
                </a:solidFill>
              </a:rPr>
            </a:br>
            <a:r>
              <a:rPr lang="en-US" sz="1200" b="1" dirty="0" smtClean="0">
                <a:solidFill>
                  <a:schemeClr val="accent1"/>
                </a:solidFill>
                <a:hlinkClick r:id="rId8"/>
              </a:rPr>
              <a:t>http://www.microsoft.com/downloads/details.aspx?FamilyId=22950925-1DCD-4CA1-AF44-8DE987BA84E2&amp;displaylang=en</a:t>
            </a:r>
            <a:r>
              <a:rPr lang="en-US" sz="1200" b="1" dirty="0" smtClean="0">
                <a:solidFill>
                  <a:schemeClr val="accent1"/>
                </a:solidFill>
              </a:rPr>
              <a:t>  </a:t>
            </a:r>
          </a:p>
        </p:txBody>
      </p:sp>
      <p:sp>
        <p:nvSpPr>
          <p:cNvPr id="5" name="Rounded Rectangle 4"/>
          <p:cNvSpPr/>
          <p:nvPr/>
        </p:nvSpPr>
        <p:spPr bwMode="auto">
          <a:xfrm>
            <a:off x="381000" y="5105399"/>
            <a:ext cx="8381999" cy="592215"/>
          </a:xfrm>
          <a:prstGeom prst="roundRect">
            <a:avLst/>
          </a:prstGeom>
          <a:solidFill>
            <a:schemeClr val="accent6">
              <a:alpha val="0"/>
            </a:schemeClr>
          </a:solidFill>
          <a:ln>
            <a:noFill/>
            <a:headEnd type="none" w="med" len="med"/>
            <a:tailEnd type="none" w="med" len="med"/>
          </a:ln>
          <a:effectLst>
            <a:outerShdw blurRad="152400" dist="38100" dir="2700000" algn="tl" rotWithShape="0">
              <a:schemeClr val="accent5">
                <a:alpha val="30000"/>
              </a:schemeClr>
            </a:outerShdw>
          </a:effectLst>
          <a:scene3d>
            <a:camera prst="orthographicFront"/>
            <a:lightRig rig="contrasting" dir="t">
              <a:rot lat="0" lon="0" rev="5400000"/>
            </a:lightRig>
          </a:scene3d>
          <a:sp3d contourW="12700" prstMaterial="clear">
            <a:bevelT w="254000" h="127000"/>
            <a:bevelB w="254000" h="127000"/>
            <a:extrusionClr>
              <a:schemeClr val="accent5"/>
            </a:extrusionClr>
            <a:contourClr>
              <a:schemeClr val="accent5"/>
            </a:contourClr>
          </a:sp3d>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fontAlgn="base">
              <a:lnSpc>
                <a:spcPct val="90000"/>
              </a:lnSpc>
              <a:spcBef>
                <a:spcPts val="288"/>
              </a:spcBef>
              <a:spcAft>
                <a:spcPct val="0"/>
              </a:spcAft>
            </a:pPr>
            <a:r>
              <a:rPr lang="en-US" sz="1200" b="1" dirty="0" smtClean="0">
                <a:solidFill>
                  <a:schemeClr val="accent1"/>
                </a:solidFill>
              </a:rPr>
              <a:t>Microsoft TechNet </a:t>
            </a:r>
            <a:br>
              <a:rPr lang="en-US" sz="1200" b="1" dirty="0" smtClean="0">
                <a:solidFill>
                  <a:schemeClr val="accent1"/>
                </a:solidFill>
              </a:rPr>
            </a:br>
            <a:r>
              <a:rPr lang="en-US" sz="1200" b="1" dirty="0" smtClean="0">
                <a:solidFill>
                  <a:schemeClr val="accent1"/>
                </a:solidFill>
                <a:hlinkClick r:id="rId9" tooltip="http://microsoft.com/technet"/>
              </a:rPr>
              <a:t>http://microsoft.com/technet</a:t>
            </a:r>
            <a:r>
              <a:rPr lang="en-US" sz="1200" b="1" dirty="0" smtClean="0">
                <a:solidFill>
                  <a:schemeClr val="accent1"/>
                </a:solidFill>
              </a:rPr>
              <a:t> </a:t>
            </a:r>
          </a:p>
        </p:txBody>
      </p:sp>
      <p:sp>
        <p:nvSpPr>
          <p:cNvPr id="6" name="Rounded Rectangle 5"/>
          <p:cNvSpPr/>
          <p:nvPr/>
        </p:nvSpPr>
        <p:spPr bwMode="auto">
          <a:xfrm>
            <a:off x="381000" y="5791200"/>
            <a:ext cx="8381999" cy="709612"/>
          </a:xfrm>
          <a:prstGeom prst="roundRect">
            <a:avLst/>
          </a:prstGeom>
          <a:solidFill>
            <a:schemeClr val="accent1">
              <a:alpha val="0"/>
            </a:schemeClr>
          </a:solidFill>
          <a:ln>
            <a:noFill/>
            <a:headEnd type="none" w="med" len="med"/>
            <a:tailEnd type="none" w="med" len="med"/>
          </a:ln>
          <a:effectLst>
            <a:outerShdw blurRad="152400" dist="38100" dir="2700000" algn="tl" rotWithShape="0">
              <a:schemeClr val="accent4">
                <a:alpha val="30000"/>
              </a:schemeClr>
            </a:outerShdw>
          </a:effectLst>
          <a:scene3d>
            <a:camera prst="orthographicFront"/>
            <a:lightRig rig="contrasting" dir="t">
              <a:rot lat="0" lon="0" rev="5400000"/>
            </a:lightRig>
          </a:scene3d>
          <a:sp3d extrusionH="76200" contourW="12700" prstMaterial="clear">
            <a:bevelT w="254000" h="127000"/>
            <a:bevelB w="254000" h="127000"/>
            <a:extrusionClr>
              <a:schemeClr val="accent4"/>
            </a:extrusionClr>
            <a:contourClr>
              <a:schemeClr val="accent4"/>
            </a:contourClr>
          </a:sp3d>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fontAlgn="base">
              <a:lnSpc>
                <a:spcPct val="90000"/>
              </a:lnSpc>
              <a:spcBef>
                <a:spcPts val="288"/>
              </a:spcBef>
              <a:spcAft>
                <a:spcPct val="0"/>
              </a:spcAft>
            </a:pPr>
            <a:r>
              <a:rPr lang="en-US" sz="1200" b="1" dirty="0" smtClean="0">
                <a:solidFill>
                  <a:schemeClr val="accent1"/>
                </a:solidFill>
              </a:rPr>
              <a:t>Trial Software and Virtual Labs</a:t>
            </a:r>
            <a:br>
              <a:rPr lang="en-US" sz="1200" b="1" dirty="0" smtClean="0">
                <a:solidFill>
                  <a:schemeClr val="accent1"/>
                </a:solidFill>
              </a:rPr>
            </a:br>
            <a:r>
              <a:rPr lang="en-US" sz="1200" b="1" dirty="0" smtClean="0">
                <a:solidFill>
                  <a:schemeClr val="accent1"/>
                </a:solidFill>
                <a:hlinkClick r:id="rId10" tooltip="http://www.microsoft.com/technet/downloads/trials/default.mspx"/>
              </a:rPr>
              <a:t>http://www.microsoft.com/technet/downloads/trials/default.mspx</a:t>
            </a:r>
            <a:r>
              <a:rPr lang="en-US" sz="1200" b="1" dirty="0" smtClean="0">
                <a:solidFill>
                  <a:schemeClr val="accent1"/>
                </a:solidFill>
              </a:rPr>
              <a:t> </a:t>
            </a:r>
          </a:p>
        </p:txBody>
      </p:sp>
      <p:sp>
        <p:nvSpPr>
          <p:cNvPr id="10" name="Rounded Rectangle 9"/>
          <p:cNvSpPr/>
          <p:nvPr/>
        </p:nvSpPr>
        <p:spPr bwMode="auto">
          <a:xfrm>
            <a:off x="381000" y="4419600"/>
            <a:ext cx="8381999" cy="609600"/>
          </a:xfrm>
          <a:prstGeom prst="roundRect">
            <a:avLst/>
          </a:prstGeom>
          <a:solidFill>
            <a:schemeClr val="accent1">
              <a:alpha val="0"/>
            </a:schemeClr>
          </a:solidFill>
          <a:ln>
            <a:noFill/>
            <a:headEnd type="none" w="med" len="med"/>
            <a:tailEnd type="none" w="med" len="med"/>
          </a:ln>
          <a:effectLst>
            <a:outerShdw blurRad="152400" dist="38100" dir="2700000" algn="tl" rotWithShape="0">
              <a:schemeClr val="accent4">
                <a:alpha val="30000"/>
              </a:schemeClr>
            </a:outerShdw>
          </a:effectLst>
          <a:scene3d>
            <a:camera prst="orthographicFront"/>
            <a:lightRig rig="contrasting" dir="t">
              <a:rot lat="0" lon="0" rev="5400000"/>
            </a:lightRig>
          </a:scene3d>
          <a:sp3d extrusionH="76200" contourW="12700" prstMaterial="clear">
            <a:bevelT w="254000" h="127000"/>
            <a:bevelB w="254000" h="127000"/>
            <a:extrusionClr>
              <a:schemeClr val="accent4"/>
            </a:extrusionClr>
            <a:contourClr>
              <a:schemeClr val="accent4"/>
            </a:contourClr>
          </a:sp3d>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fontAlgn="base">
              <a:lnSpc>
                <a:spcPct val="90000"/>
              </a:lnSpc>
              <a:spcBef>
                <a:spcPts val="288"/>
              </a:spcBef>
              <a:spcAft>
                <a:spcPct val="0"/>
              </a:spcAft>
            </a:pPr>
            <a:r>
              <a:rPr lang="en-US" sz="1200" b="1" dirty="0" smtClean="0">
                <a:solidFill>
                  <a:schemeClr val="accent1"/>
                </a:solidFill>
              </a:rPr>
              <a:t>Microsoft Learning and Certification</a:t>
            </a:r>
            <a:br>
              <a:rPr lang="en-US" sz="1200" b="1" dirty="0" smtClean="0">
                <a:solidFill>
                  <a:schemeClr val="accent1"/>
                </a:solidFill>
              </a:rPr>
            </a:br>
            <a:r>
              <a:rPr lang="en-US" sz="1200" b="1" dirty="0" smtClean="0">
                <a:solidFill>
                  <a:schemeClr val="accent1"/>
                </a:solidFill>
                <a:hlinkClick r:id="rId11"/>
              </a:rPr>
              <a:t>http://www.microsoft.com/learning/default.mspx</a:t>
            </a:r>
            <a:r>
              <a:rPr lang="en-US" sz="1200" b="1" dirty="0" smtClean="0">
                <a:solidFill>
                  <a:schemeClr val="accent1"/>
                </a:solidFill>
              </a:rPr>
              <a:t>  </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398321" y="1199398"/>
            <a:ext cx="1538841" cy="508263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Resources</a:t>
            </a:r>
            <a:endParaRPr lang="en-US" dirty="0"/>
          </a:p>
        </p:txBody>
      </p:sp>
      <p:pic>
        <p:nvPicPr>
          <p:cNvPr id="6" name="Picture 5" descr="TechNet_vert.png"/>
          <p:cNvPicPr>
            <a:picLocks noChangeAspect="1"/>
          </p:cNvPicPr>
          <p:nvPr/>
        </p:nvPicPr>
        <p:blipFill>
          <a:blip r:embed="rId2"/>
          <a:stretch>
            <a:fillRect/>
          </a:stretch>
        </p:blipFill>
        <p:spPr>
          <a:xfrm>
            <a:off x="7401127" y="1223153"/>
            <a:ext cx="1469106" cy="712516"/>
          </a:xfrm>
          <a:prstGeom prst="rect">
            <a:avLst/>
          </a:prstGeom>
        </p:spPr>
      </p:pic>
      <p:sp>
        <p:nvSpPr>
          <p:cNvPr id="12" name="TextBox 11"/>
          <p:cNvSpPr txBox="1"/>
          <p:nvPr/>
        </p:nvSpPr>
        <p:spPr>
          <a:xfrm>
            <a:off x="7398322" y="3477435"/>
            <a:ext cx="1543792" cy="3046988"/>
          </a:xfrm>
          <a:prstGeom prst="rect">
            <a:avLst/>
          </a:prstGeom>
          <a:noFill/>
        </p:spPr>
        <p:txBody>
          <a:bodyPr wrap="square" rtlCol="0">
            <a:spAutoFit/>
          </a:bodyPr>
          <a:lstStyle/>
          <a:p>
            <a:pPr algn="ctr"/>
            <a:r>
              <a:rPr lang="en-US" sz="1100" dirty="0" smtClean="0">
                <a:solidFill>
                  <a:schemeClr val="tx2"/>
                </a:solidFill>
              </a:rPr>
              <a:t>TechNet Library </a:t>
            </a:r>
            <a:r>
              <a:rPr lang="en-US" sz="1600" dirty="0" smtClean="0">
                <a:solidFill>
                  <a:schemeClr val="tx2"/>
                </a:solidFill>
              </a:rPr>
              <a:t>Knowledge Base </a:t>
            </a:r>
            <a:r>
              <a:rPr lang="en-US" dirty="0" smtClean="0">
                <a:solidFill>
                  <a:schemeClr val="tx2"/>
                </a:solidFill>
              </a:rPr>
              <a:t>Forums </a:t>
            </a:r>
            <a:r>
              <a:rPr lang="en-US" sz="1100" dirty="0" smtClean="0">
                <a:solidFill>
                  <a:schemeClr val="tx2"/>
                </a:solidFill>
              </a:rPr>
              <a:t>TechNet </a:t>
            </a:r>
            <a:r>
              <a:rPr lang="en-US" sz="1200" dirty="0" smtClean="0">
                <a:solidFill>
                  <a:schemeClr val="tx2"/>
                </a:solidFill>
              </a:rPr>
              <a:t>Magazine </a:t>
            </a:r>
            <a:r>
              <a:rPr lang="en-US" sz="1600" dirty="0" smtClean="0">
                <a:solidFill>
                  <a:schemeClr val="tx2"/>
                </a:solidFill>
              </a:rPr>
              <a:t>Security </a:t>
            </a:r>
            <a:r>
              <a:rPr lang="en-US" sz="1100" dirty="0" smtClean="0">
                <a:solidFill>
                  <a:schemeClr val="tx2"/>
                </a:solidFill>
              </a:rPr>
              <a:t>bulletins User Groups </a:t>
            </a:r>
            <a:r>
              <a:rPr lang="en-US" dirty="0" smtClean="0">
                <a:solidFill>
                  <a:schemeClr val="tx2"/>
                </a:solidFill>
              </a:rPr>
              <a:t>Newsgroups</a:t>
            </a:r>
            <a:endParaRPr lang="en-US" sz="1100" dirty="0" smtClean="0">
              <a:solidFill>
                <a:schemeClr val="tx2"/>
              </a:solidFill>
            </a:endParaRPr>
          </a:p>
          <a:p>
            <a:pPr algn="ctr"/>
            <a:r>
              <a:rPr lang="en-US" sz="1100" dirty="0" smtClean="0">
                <a:solidFill>
                  <a:schemeClr val="tx2"/>
                </a:solidFill>
              </a:rPr>
              <a:t>E-learning Product Evaluations </a:t>
            </a:r>
            <a:r>
              <a:rPr lang="en-US" sz="1400" dirty="0" smtClean="0">
                <a:solidFill>
                  <a:schemeClr val="tx2"/>
                </a:solidFill>
              </a:rPr>
              <a:t>Videos Webcasts </a:t>
            </a:r>
            <a:r>
              <a:rPr lang="en-US" sz="1100" dirty="0" smtClean="0">
                <a:solidFill>
                  <a:schemeClr val="tx2"/>
                </a:solidFill>
              </a:rPr>
              <a:t>V-labs </a:t>
            </a:r>
            <a:r>
              <a:rPr lang="en-US" dirty="0" smtClean="0">
                <a:solidFill>
                  <a:schemeClr val="tx2"/>
                </a:solidFill>
              </a:rPr>
              <a:t>Blogs </a:t>
            </a:r>
            <a:r>
              <a:rPr lang="en-US" sz="1100" dirty="0" smtClean="0">
                <a:solidFill>
                  <a:schemeClr val="tx2"/>
                </a:solidFill>
              </a:rPr>
              <a:t>MVPs Certification Chats</a:t>
            </a:r>
          </a:p>
          <a:p>
            <a:endParaRPr lang="en-US" sz="1100" dirty="0" smtClean="0">
              <a:solidFill>
                <a:schemeClr val="tx2"/>
              </a:solidFill>
            </a:endParaRPr>
          </a:p>
          <a:p>
            <a:endParaRPr lang="en-US" sz="1100" dirty="0">
              <a:solidFill>
                <a:schemeClr val="tx2"/>
              </a:solidFill>
            </a:endParaRPr>
          </a:p>
        </p:txBody>
      </p:sp>
      <p:sp>
        <p:nvSpPr>
          <p:cNvPr id="13" name="TextBox 12"/>
          <p:cNvSpPr txBox="1"/>
          <p:nvPr/>
        </p:nvSpPr>
        <p:spPr>
          <a:xfrm>
            <a:off x="0" y="6519446"/>
            <a:ext cx="9143999" cy="338554"/>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1600" dirty="0" smtClean="0">
                <a:solidFill>
                  <a:schemeClr val="accent1"/>
                </a:solidFill>
              </a:rPr>
              <a:t>Visit TechNet in the ATE </a:t>
            </a:r>
            <a:r>
              <a:rPr lang="en-US" sz="1600" smtClean="0">
                <a:solidFill>
                  <a:schemeClr val="accent1"/>
                </a:solidFill>
              </a:rPr>
              <a:t>Pavilion and </a:t>
            </a:r>
            <a:r>
              <a:rPr lang="en-US" sz="1600" dirty="0" smtClean="0">
                <a:solidFill>
                  <a:schemeClr val="accent1"/>
                </a:solidFill>
              </a:rPr>
              <a:t>get a </a:t>
            </a:r>
            <a:r>
              <a:rPr lang="en-US" sz="1600" b="1" u="sng" dirty="0" smtClean="0">
                <a:solidFill>
                  <a:schemeClr val="accent1"/>
                </a:solidFill>
              </a:rPr>
              <a:t>FREE 60-day subscription to TechNet Plus!</a:t>
            </a:r>
            <a:endParaRPr lang="en-US" sz="1600" b="1" u="sng" dirty="0">
              <a:solidFill>
                <a:schemeClr val="accent1"/>
              </a:solidFill>
            </a:endParaRPr>
          </a:p>
        </p:txBody>
      </p:sp>
      <p:cxnSp>
        <p:nvCxnSpPr>
          <p:cNvPr id="15" name="Straight Connector 14"/>
          <p:cNvCxnSpPr/>
          <p:nvPr/>
        </p:nvCxnSpPr>
        <p:spPr>
          <a:xfrm>
            <a:off x="7528949" y="1911920"/>
            <a:ext cx="1233059" cy="160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386445" y="1896093"/>
            <a:ext cx="1531918" cy="1345048"/>
          </a:xfrm>
          <a:prstGeom prst="rect">
            <a:avLst/>
          </a:prstGeom>
          <a:noFill/>
        </p:spPr>
        <p:txBody>
          <a:bodyPr wrap="square" rtlCol="0">
            <a:spAutoFit/>
          </a:bodyPr>
          <a:lstStyle/>
          <a:p>
            <a:pPr algn="ctr">
              <a:lnSpc>
                <a:spcPct val="150000"/>
              </a:lnSpc>
            </a:pPr>
            <a:r>
              <a:rPr lang="en-US" sz="1400" b="1" i="1" spc="100" dirty="0" smtClean="0">
                <a:solidFill>
                  <a:schemeClr val="tx2"/>
                </a:solidFill>
              </a:rPr>
              <a:t>learn</a:t>
            </a:r>
          </a:p>
          <a:p>
            <a:pPr algn="ctr">
              <a:lnSpc>
                <a:spcPct val="150000"/>
              </a:lnSpc>
            </a:pPr>
            <a:r>
              <a:rPr lang="en-US" sz="1400" b="1" i="1" spc="100" dirty="0" smtClean="0">
                <a:solidFill>
                  <a:schemeClr val="tx2"/>
                </a:solidFill>
              </a:rPr>
              <a:t>support</a:t>
            </a:r>
          </a:p>
          <a:p>
            <a:pPr algn="ctr">
              <a:lnSpc>
                <a:spcPct val="150000"/>
              </a:lnSpc>
            </a:pPr>
            <a:r>
              <a:rPr lang="en-US" sz="1400" b="1" i="1" spc="100" dirty="0" smtClean="0">
                <a:solidFill>
                  <a:schemeClr val="tx2"/>
                </a:solidFill>
              </a:rPr>
              <a:t>connect</a:t>
            </a:r>
          </a:p>
          <a:p>
            <a:pPr algn="ctr">
              <a:lnSpc>
                <a:spcPct val="150000"/>
              </a:lnSpc>
            </a:pPr>
            <a:r>
              <a:rPr lang="en-US" sz="1400" b="1" i="1" spc="100" dirty="0" smtClean="0">
                <a:solidFill>
                  <a:schemeClr val="tx2"/>
                </a:solidFill>
              </a:rPr>
              <a:t>subscribe</a:t>
            </a:r>
            <a:endParaRPr lang="en-US" sz="1400" b="1" i="1" spc="100" dirty="0">
              <a:solidFill>
                <a:schemeClr val="tx2"/>
              </a:solidFill>
            </a:endParaRPr>
          </a:p>
        </p:txBody>
      </p:sp>
      <p:sp>
        <p:nvSpPr>
          <p:cNvPr id="26" name="Content Placeholder 2"/>
          <p:cNvSpPr txBox="1">
            <a:spLocks/>
          </p:cNvSpPr>
          <p:nvPr/>
        </p:nvSpPr>
        <p:spPr>
          <a:xfrm>
            <a:off x="539749" y="1089575"/>
            <a:ext cx="6300437" cy="4525963"/>
          </a:xfrm>
          <a:prstGeom prst="rect">
            <a:avLst/>
          </a:prstGeom>
        </p:spPr>
        <p:txBody>
          <a:bodyPr/>
          <a:lstStyle/>
          <a:p>
            <a:pPr marL="342900" lvl="0" indent="-342900" defTabSz="914327">
              <a:spcBef>
                <a:spcPct val="20000"/>
              </a:spcBef>
              <a:buClr>
                <a:schemeClr val="accent1"/>
              </a:buClr>
              <a:buSzPct val="80000"/>
              <a:buBlip>
                <a:blip r:embed="rId3"/>
              </a:buBlip>
              <a:defRPr/>
            </a:pPr>
            <a:r>
              <a:rPr lang="en-US" sz="1600" b="1" kern="0" dirty="0" smtClean="0">
                <a:solidFill>
                  <a:schemeClr val="accent1"/>
                </a:solidFill>
                <a:latin typeface="+mn-lt"/>
              </a:rPr>
              <a:t>Technical Communities, Webcasts, Blogs, Chats &amp; </a:t>
            </a:r>
            <a:br>
              <a:rPr lang="en-US" sz="1600" b="1" kern="0" dirty="0" smtClean="0">
                <a:solidFill>
                  <a:schemeClr val="accent1"/>
                </a:solidFill>
                <a:latin typeface="+mn-lt"/>
              </a:rPr>
            </a:br>
            <a:r>
              <a:rPr lang="en-US" sz="1600" b="1" kern="0" dirty="0" smtClean="0">
                <a:solidFill>
                  <a:schemeClr val="accent1"/>
                </a:solidFill>
                <a:latin typeface="+mn-lt"/>
              </a:rPr>
              <a:t>User Groups</a:t>
            </a:r>
            <a:br>
              <a:rPr lang="en-US" sz="1600" b="1" kern="0" dirty="0" smtClean="0">
                <a:solidFill>
                  <a:schemeClr val="accent1"/>
                </a:solidFill>
                <a:latin typeface="+mn-lt"/>
              </a:rPr>
            </a:br>
            <a:r>
              <a:rPr lang="en-US" sz="1600" b="1" kern="0" dirty="0" smtClean="0">
                <a:solidFill>
                  <a:schemeClr val="accent1"/>
                </a:solidFill>
                <a:latin typeface="+mn-lt"/>
                <a:hlinkClick r:id="rId4"/>
              </a:rPr>
              <a:t>http://www.microsoft.com/communities/default.mspx</a:t>
            </a:r>
            <a:r>
              <a:rPr lang="en-US" sz="1600" b="1" kern="0" dirty="0" smtClean="0">
                <a:solidFill>
                  <a:schemeClr val="accent1"/>
                </a:solidFill>
                <a:latin typeface="+mn-lt"/>
              </a:rPr>
              <a:t>   </a:t>
            </a:r>
          </a:p>
          <a:p>
            <a:pPr marL="342900" lvl="0" indent="-342900" defTabSz="914327">
              <a:spcBef>
                <a:spcPct val="20000"/>
              </a:spcBef>
              <a:buClr>
                <a:schemeClr val="accent1"/>
              </a:buClr>
              <a:buSzPct val="80000"/>
              <a:buBlip>
                <a:blip r:embed="rId3"/>
              </a:buBlip>
              <a:defRPr/>
            </a:pPr>
            <a:endParaRPr lang="en-US" sz="1600" b="1" kern="0" dirty="0" smtClean="0">
              <a:solidFill>
                <a:schemeClr val="accent1"/>
              </a:solidFill>
              <a:latin typeface="+mn-lt"/>
            </a:endParaRPr>
          </a:p>
          <a:p>
            <a:pPr marL="342900" lvl="0" indent="-342900" defTabSz="914327">
              <a:spcBef>
                <a:spcPct val="20000"/>
              </a:spcBef>
              <a:buClr>
                <a:schemeClr val="accent1"/>
              </a:buClr>
              <a:buSzPct val="80000"/>
              <a:buBlip>
                <a:blip r:embed="rId3"/>
              </a:buBlip>
              <a:defRPr/>
            </a:pPr>
            <a:r>
              <a:rPr lang="en-US" sz="1600" b="1" kern="0" dirty="0" smtClean="0">
                <a:solidFill>
                  <a:schemeClr val="accent1"/>
                </a:solidFill>
                <a:latin typeface="+mn-lt"/>
              </a:rPr>
              <a:t>Microsoft Learning and Certification</a:t>
            </a:r>
            <a:br>
              <a:rPr lang="en-US" sz="1600" b="1" kern="0" dirty="0" smtClean="0">
                <a:solidFill>
                  <a:schemeClr val="accent1"/>
                </a:solidFill>
                <a:latin typeface="+mn-lt"/>
              </a:rPr>
            </a:br>
            <a:r>
              <a:rPr lang="en-US" sz="1600" b="1" kern="0" dirty="0" smtClean="0">
                <a:solidFill>
                  <a:schemeClr val="accent1"/>
                </a:solidFill>
                <a:latin typeface="+mn-lt"/>
                <a:hlinkClick r:id="rId5"/>
              </a:rPr>
              <a:t>http://www.microsoft.com/learning/default.mspx</a:t>
            </a:r>
            <a:r>
              <a:rPr lang="en-US" sz="1600" b="1" kern="0" dirty="0" smtClean="0">
                <a:solidFill>
                  <a:schemeClr val="accent1"/>
                </a:solidFill>
                <a:latin typeface="+mn-lt"/>
              </a:rPr>
              <a:t>   </a:t>
            </a:r>
          </a:p>
          <a:p>
            <a:pPr marL="342900" lvl="0" indent="-342900" defTabSz="914327">
              <a:spcBef>
                <a:spcPct val="20000"/>
              </a:spcBef>
              <a:buClr>
                <a:schemeClr val="accent1"/>
              </a:buClr>
              <a:buSzPct val="80000"/>
              <a:buBlip>
                <a:blip r:embed="rId3"/>
              </a:buBlip>
              <a:defRPr/>
            </a:pPr>
            <a:endParaRPr lang="en-US" sz="1600" b="1" kern="0" dirty="0" smtClean="0">
              <a:solidFill>
                <a:schemeClr val="accent1"/>
              </a:solidFill>
              <a:latin typeface="+mn-lt"/>
            </a:endParaRPr>
          </a:p>
          <a:p>
            <a:pPr marL="342900" lvl="0" indent="-342900" defTabSz="914327">
              <a:spcBef>
                <a:spcPct val="20000"/>
              </a:spcBef>
              <a:buClr>
                <a:schemeClr val="accent1"/>
              </a:buClr>
              <a:buSzPct val="80000"/>
              <a:buBlip>
                <a:blip r:embed="rId3"/>
              </a:buBlip>
              <a:defRPr/>
            </a:pPr>
            <a:r>
              <a:rPr lang="en-US" sz="1600" b="1" kern="0" dirty="0" smtClean="0">
                <a:solidFill>
                  <a:schemeClr val="accent1"/>
                </a:solidFill>
                <a:latin typeface="+mn-lt"/>
              </a:rPr>
              <a:t>Microsoft Developer Network (MSDN) &amp; TechNet </a:t>
            </a:r>
            <a:br>
              <a:rPr lang="en-US" sz="1600" b="1" kern="0" dirty="0" smtClean="0">
                <a:solidFill>
                  <a:schemeClr val="accent1"/>
                </a:solidFill>
                <a:latin typeface="+mn-lt"/>
              </a:rPr>
            </a:br>
            <a:r>
              <a:rPr lang="en-US" sz="1600" b="1" kern="0" dirty="0" smtClean="0">
                <a:solidFill>
                  <a:schemeClr val="accent1"/>
                </a:solidFill>
                <a:latin typeface="+mn-lt"/>
                <a:hlinkClick r:id="rId6"/>
              </a:rPr>
              <a:t>http://microsoft.com/msdn</a:t>
            </a:r>
            <a:r>
              <a:rPr lang="en-US" sz="1600" b="1" kern="0" dirty="0" smtClean="0">
                <a:solidFill>
                  <a:schemeClr val="accent1"/>
                </a:solidFill>
                <a:latin typeface="+mn-lt"/>
              </a:rPr>
              <a:t>   </a:t>
            </a:r>
            <a:br>
              <a:rPr lang="en-US" sz="1600" b="1" kern="0" dirty="0" smtClean="0">
                <a:solidFill>
                  <a:schemeClr val="accent1"/>
                </a:solidFill>
                <a:latin typeface="+mn-lt"/>
              </a:rPr>
            </a:br>
            <a:r>
              <a:rPr lang="en-US" sz="1600" b="1" kern="0" dirty="0" smtClean="0">
                <a:solidFill>
                  <a:schemeClr val="accent1"/>
                </a:solidFill>
                <a:latin typeface="+mn-lt"/>
                <a:hlinkClick r:id="rId7"/>
              </a:rPr>
              <a:t>http://microsoft.com/technet</a:t>
            </a:r>
            <a:r>
              <a:rPr lang="en-US" sz="1600" b="1" kern="0" dirty="0" smtClean="0">
                <a:solidFill>
                  <a:schemeClr val="accent1"/>
                </a:solidFill>
                <a:latin typeface="+mn-lt"/>
              </a:rPr>
              <a:t>  </a:t>
            </a:r>
          </a:p>
          <a:p>
            <a:pPr marL="342900" lvl="0" indent="-342900" defTabSz="914327">
              <a:spcBef>
                <a:spcPct val="20000"/>
              </a:spcBef>
              <a:buClr>
                <a:schemeClr val="accent1"/>
              </a:buClr>
              <a:buSzPct val="80000"/>
              <a:buBlip>
                <a:blip r:embed="rId3"/>
              </a:buBlip>
              <a:defRPr/>
            </a:pPr>
            <a:endParaRPr lang="en-US" sz="1600" b="1" kern="0" dirty="0" smtClean="0">
              <a:solidFill>
                <a:schemeClr val="accent1"/>
              </a:solidFill>
              <a:latin typeface="+mn-lt"/>
            </a:endParaRPr>
          </a:p>
          <a:p>
            <a:pPr marL="342900" lvl="0" indent="-342900" defTabSz="914327">
              <a:spcBef>
                <a:spcPct val="20000"/>
              </a:spcBef>
              <a:buClr>
                <a:schemeClr val="accent1"/>
              </a:buClr>
              <a:buSzPct val="80000"/>
              <a:buBlip>
                <a:blip r:embed="rId3"/>
              </a:buBlip>
              <a:defRPr/>
            </a:pPr>
            <a:r>
              <a:rPr lang="en-US" sz="1600" b="1" kern="0" dirty="0" smtClean="0">
                <a:solidFill>
                  <a:schemeClr val="accent1"/>
                </a:solidFill>
                <a:latin typeface="+mn-lt"/>
              </a:rPr>
              <a:t>Trial Software and Virtual Labs</a:t>
            </a:r>
            <a:br>
              <a:rPr lang="en-US" sz="1600" b="1" kern="0" dirty="0" smtClean="0">
                <a:solidFill>
                  <a:schemeClr val="accent1"/>
                </a:solidFill>
                <a:latin typeface="+mn-lt"/>
              </a:rPr>
            </a:br>
            <a:r>
              <a:rPr lang="en-US" sz="1600" b="1" kern="0" dirty="0" smtClean="0">
                <a:solidFill>
                  <a:schemeClr val="accent1"/>
                </a:solidFill>
                <a:latin typeface="+mn-lt"/>
                <a:hlinkClick r:id="rId8"/>
              </a:rPr>
              <a:t>http://www.microsoft.com/technet/downloads/trials/default.mspx</a:t>
            </a:r>
            <a:r>
              <a:rPr lang="en-US" sz="1600" b="1" kern="0" dirty="0" smtClean="0">
                <a:solidFill>
                  <a:schemeClr val="accent1"/>
                </a:solidFill>
                <a:latin typeface="+mn-lt"/>
              </a:rPr>
              <a:t>  </a:t>
            </a:r>
          </a:p>
          <a:p>
            <a:pPr marL="342900" lvl="0" indent="-342900" defTabSz="914327">
              <a:spcBef>
                <a:spcPct val="20000"/>
              </a:spcBef>
              <a:buClr>
                <a:schemeClr val="accent1"/>
              </a:buClr>
              <a:buSzPct val="80000"/>
              <a:buBlip>
                <a:blip r:embed="rId3"/>
              </a:buBlip>
              <a:defRPr/>
            </a:pPr>
            <a:endParaRPr lang="en-US" sz="1600" b="1" kern="0" dirty="0" smtClean="0">
              <a:solidFill>
                <a:schemeClr val="accent1"/>
              </a:solidFill>
              <a:latin typeface="+mn-lt"/>
            </a:endParaRPr>
          </a:p>
          <a:p>
            <a:pPr marL="342900" lvl="0" indent="-342900" defTabSz="914327">
              <a:spcBef>
                <a:spcPct val="20000"/>
              </a:spcBef>
              <a:buClr>
                <a:schemeClr val="accent1"/>
              </a:buClr>
              <a:buSzPct val="80000"/>
              <a:buBlip>
                <a:blip r:embed="rId3"/>
              </a:buBlip>
              <a:defRPr/>
            </a:pPr>
            <a:r>
              <a:rPr lang="en-US" sz="1600" b="1" kern="0" dirty="0" smtClean="0">
                <a:solidFill>
                  <a:schemeClr val="accent1"/>
                </a:solidFill>
                <a:latin typeface="+mn-lt"/>
              </a:rPr>
              <a:t>New, as a pilot for 2007, the Breakout sessions will be available post event, in the </a:t>
            </a:r>
            <a:r>
              <a:rPr lang="en-US" sz="1600" b="1" kern="0" dirty="0" err="1" smtClean="0">
                <a:solidFill>
                  <a:schemeClr val="accent1"/>
                </a:solidFill>
                <a:latin typeface="+mn-lt"/>
              </a:rPr>
              <a:t>TechEd</a:t>
            </a:r>
            <a:r>
              <a:rPr lang="en-US" sz="1600" b="1" kern="0" dirty="0" smtClean="0">
                <a:solidFill>
                  <a:schemeClr val="accent1"/>
                </a:solidFill>
                <a:latin typeface="+mn-lt"/>
              </a:rPr>
              <a:t> Video Library, via the </a:t>
            </a:r>
            <a:br>
              <a:rPr lang="en-US" sz="1600" b="1" kern="0" dirty="0" smtClean="0">
                <a:solidFill>
                  <a:schemeClr val="accent1"/>
                </a:solidFill>
                <a:latin typeface="+mn-lt"/>
              </a:rPr>
            </a:br>
            <a:r>
              <a:rPr lang="en-US" sz="1600" b="1" kern="0" dirty="0" smtClean="0">
                <a:solidFill>
                  <a:schemeClr val="accent1"/>
                </a:solidFill>
                <a:latin typeface="+mn-lt"/>
              </a:rPr>
              <a:t>My Event page of the website</a:t>
            </a:r>
          </a:p>
        </p:txBody>
      </p:sp>
      <p:cxnSp>
        <p:nvCxnSpPr>
          <p:cNvPr id="21" name="Straight Connector 20"/>
          <p:cNvCxnSpPr/>
          <p:nvPr/>
        </p:nvCxnSpPr>
        <p:spPr>
          <a:xfrm>
            <a:off x="7574474" y="3346820"/>
            <a:ext cx="1233059" cy="160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4" descr="generic-lines-for-header.png"/>
          <p:cNvPicPr>
            <a:picLocks noChangeAspect="1"/>
          </p:cNvPicPr>
          <p:nvPr/>
        </p:nvPicPr>
        <p:blipFill>
          <a:blip r:embed="rId3"/>
          <a:srcRect t="5280" r="3163"/>
          <a:stretch>
            <a:fillRect/>
          </a:stretch>
        </p:blipFill>
        <p:spPr bwMode="auto">
          <a:xfrm rot="3796908">
            <a:off x="-3423444" y="2437606"/>
            <a:ext cx="8855075" cy="2557463"/>
          </a:xfrm>
          <a:prstGeom prst="rect">
            <a:avLst/>
          </a:prstGeom>
          <a:noFill/>
          <a:ln w="9525">
            <a:noFill/>
            <a:miter lim="800000"/>
            <a:headEnd/>
            <a:tailEnd/>
          </a:ln>
        </p:spPr>
      </p:pic>
      <p:sp>
        <p:nvSpPr>
          <p:cNvPr id="27650" name="Title 15"/>
          <p:cNvSpPr>
            <a:spLocks noGrp="1"/>
          </p:cNvSpPr>
          <p:nvPr>
            <p:ph type="title"/>
          </p:nvPr>
        </p:nvSpPr>
        <p:spPr>
          <a:xfrm>
            <a:off x="539750" y="285750"/>
            <a:ext cx="8604250" cy="1230313"/>
          </a:xfrm>
        </p:spPr>
        <p:txBody>
          <a:bodyPr/>
          <a:lstStyle/>
          <a:p>
            <a:r>
              <a:rPr lang="en-US" sz="3000" smtClean="0"/>
              <a:t>Complete your evaluation on the My Event pages of the website at the CommNet or the Feedback Terminals to win!</a:t>
            </a:r>
          </a:p>
        </p:txBody>
      </p:sp>
      <p:sp>
        <p:nvSpPr>
          <p:cNvPr id="18" name="Content Placeholder 17"/>
          <p:cNvSpPr>
            <a:spLocks noGrp="1"/>
          </p:cNvSpPr>
          <p:nvPr>
            <p:ph idx="1"/>
          </p:nvPr>
        </p:nvSpPr>
        <p:spPr>
          <a:xfrm>
            <a:off x="4400550" y="1966907"/>
            <a:ext cx="4044950" cy="4525963"/>
          </a:xfrm>
        </p:spPr>
        <p:txBody>
          <a:bodyPr/>
          <a:lstStyle/>
          <a:p>
            <a:pPr marL="0" indent="0">
              <a:buFontTx/>
              <a:buNone/>
              <a:defRPr/>
            </a:pPr>
            <a:r>
              <a:rPr lang="en-US" dirty="0" smtClean="0"/>
              <a:t>All attendees who submit </a:t>
            </a:r>
            <a:br>
              <a:rPr lang="en-US" dirty="0" smtClean="0"/>
            </a:br>
            <a:r>
              <a:rPr lang="en-US" dirty="0" smtClean="0"/>
              <a:t>a session feedback form within 12 hours after the session ends will have the chance to win the very latest </a:t>
            </a:r>
            <a:r>
              <a:rPr lang="en-US" dirty="0" smtClean="0">
                <a:effectLst>
                  <a:glow rad="63500">
                    <a:schemeClr val="accent1">
                      <a:satMod val="175000"/>
                      <a:alpha val="40000"/>
                    </a:schemeClr>
                  </a:glow>
                </a:effectLst>
              </a:rPr>
              <a:t>HTC 'Touch' </a:t>
            </a:r>
            <a:r>
              <a:rPr lang="en-US" dirty="0" err="1" smtClean="0">
                <a:effectLst>
                  <a:glow rad="63500">
                    <a:schemeClr val="accent1">
                      <a:satMod val="175000"/>
                      <a:alpha val="40000"/>
                    </a:schemeClr>
                  </a:glow>
                </a:effectLst>
              </a:rPr>
              <a:t>smartphone</a:t>
            </a:r>
            <a:r>
              <a:rPr lang="en-US" dirty="0" smtClean="0"/>
              <a:t> complete with Windows Mobile® 6 Professional </a:t>
            </a:r>
            <a:endParaRPr lang="en-US" dirty="0"/>
          </a:p>
        </p:txBody>
      </p:sp>
      <p:pic>
        <p:nvPicPr>
          <p:cNvPr id="7" name="Picture 6" descr="HTC-touch-smartphone.png"/>
          <p:cNvPicPr>
            <a:picLocks noChangeAspect="1"/>
          </p:cNvPicPr>
          <p:nvPr/>
        </p:nvPicPr>
        <p:blipFill>
          <a:blip r:embed="rId4"/>
          <a:stretch>
            <a:fillRect/>
          </a:stretch>
        </p:blipFill>
        <p:spPr>
          <a:xfrm>
            <a:off x="1451745" y="2014532"/>
            <a:ext cx="2489485" cy="4214756"/>
          </a:xfrm>
          <a:prstGeom prst="rect">
            <a:avLst/>
          </a:prstGeom>
          <a:noFill/>
          <a:ln>
            <a:noFill/>
          </a:ln>
          <a:effectLst>
            <a:reflection blurRad="6350" stA="50000" endA="300" endPos="38500" dist="50800" dir="5400000" sy="-100000" algn="bl" rotWithShape="0"/>
          </a:effectLst>
        </p:spPr>
      </p:pic>
      <p:pic>
        <p:nvPicPr>
          <p:cNvPr id="27653" name="Picture 5" descr="htc.png"/>
          <p:cNvPicPr>
            <a:picLocks noChangeAspect="1"/>
          </p:cNvPicPr>
          <p:nvPr/>
        </p:nvPicPr>
        <p:blipFill>
          <a:blip r:embed="rId5"/>
          <a:srcRect/>
          <a:stretch>
            <a:fillRect/>
          </a:stretch>
        </p:blipFill>
        <p:spPr bwMode="auto">
          <a:xfrm>
            <a:off x="4527550" y="5343525"/>
            <a:ext cx="1565275" cy="847725"/>
          </a:xfrm>
          <a:prstGeom prst="rect">
            <a:avLst/>
          </a:prstGeom>
          <a:noFill/>
          <a:ln w="9525">
            <a:noFill/>
            <a:miter lim="800000"/>
            <a:headEnd/>
            <a:tailEnd/>
          </a:ln>
        </p:spPr>
      </p:pic>
      <p:pic>
        <p:nvPicPr>
          <p:cNvPr id="27654" name="Picture 8" descr="MCP-CMYK.png"/>
          <p:cNvPicPr>
            <a:picLocks noChangeAspect="1"/>
          </p:cNvPicPr>
          <p:nvPr/>
        </p:nvPicPr>
        <p:blipFill>
          <a:blip r:embed="rId6"/>
          <a:srcRect/>
          <a:stretch>
            <a:fillRect/>
          </a:stretch>
        </p:blipFill>
        <p:spPr bwMode="auto">
          <a:xfrm>
            <a:off x="7543800" y="5676900"/>
            <a:ext cx="1066800" cy="485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Solution Accelerators</a:t>
            </a:r>
            <a:endParaRPr lang="en-US" dirty="0"/>
          </a:p>
        </p:txBody>
      </p:sp>
      <p:sp>
        <p:nvSpPr>
          <p:cNvPr id="3" name="Text Placeholder 2"/>
          <p:cNvSpPr>
            <a:spLocks noGrp="1"/>
          </p:cNvSpPr>
          <p:nvPr>
            <p:ph type="body" sz="quarter" idx="10"/>
          </p:nvPr>
        </p:nvSpPr>
        <p:spPr>
          <a:xfrm>
            <a:off x="381000" y="1420813"/>
            <a:ext cx="8382000" cy="4499180"/>
          </a:xfrm>
        </p:spPr>
        <p:txBody>
          <a:bodyPr/>
          <a:lstStyle/>
          <a:p>
            <a:pPr>
              <a:spcBef>
                <a:spcPts val="1083"/>
              </a:spcBef>
            </a:pPr>
            <a:r>
              <a:rPr lang="en-US" sz="2800" dirty="0" smtClean="0"/>
              <a:t>Help IT Pros</a:t>
            </a:r>
          </a:p>
          <a:p>
            <a:pPr lvl="1">
              <a:spcBef>
                <a:spcPts val="888"/>
              </a:spcBef>
            </a:pPr>
            <a:r>
              <a:rPr lang="en-US" sz="2400" dirty="0" smtClean="0"/>
              <a:t>Solve specific scenario problems</a:t>
            </a:r>
          </a:p>
          <a:p>
            <a:pPr lvl="1">
              <a:spcBef>
                <a:spcPts val="888"/>
              </a:spcBef>
            </a:pPr>
            <a:r>
              <a:rPr lang="en-US" sz="2400" dirty="0" smtClean="0"/>
              <a:t>Get the most out of Microsoft technology</a:t>
            </a:r>
          </a:p>
          <a:p>
            <a:pPr lvl="1">
              <a:spcBef>
                <a:spcPts val="888"/>
              </a:spcBef>
            </a:pPr>
            <a:r>
              <a:rPr lang="en-US" sz="2400" dirty="0" smtClean="0"/>
              <a:t>Get where they want to be faster</a:t>
            </a:r>
          </a:p>
          <a:p>
            <a:pPr lvl="1">
              <a:spcBef>
                <a:spcPts val="888"/>
              </a:spcBef>
            </a:pPr>
            <a:r>
              <a:rPr lang="en-US" sz="2400" dirty="0" smtClean="0"/>
              <a:t>Build effective and efficient IT systems</a:t>
            </a:r>
          </a:p>
          <a:p>
            <a:pPr>
              <a:spcBef>
                <a:spcPts val="1083"/>
              </a:spcBef>
            </a:pPr>
            <a:r>
              <a:rPr lang="en-US" sz="2800" dirty="0" smtClean="0"/>
              <a:t>Drive</a:t>
            </a:r>
          </a:p>
          <a:p>
            <a:pPr lvl="1">
              <a:spcBef>
                <a:spcPts val="888"/>
              </a:spcBef>
            </a:pPr>
            <a:r>
              <a:rPr lang="en-US" sz="2400" dirty="0" smtClean="0"/>
              <a:t>Accelerated Adoption</a:t>
            </a:r>
          </a:p>
          <a:p>
            <a:pPr lvl="1">
              <a:spcBef>
                <a:spcPts val="888"/>
              </a:spcBef>
            </a:pPr>
            <a:r>
              <a:rPr lang="en-US" sz="2400" dirty="0" smtClean="0"/>
              <a:t>Customer satisfaction</a:t>
            </a:r>
          </a:p>
          <a:p>
            <a:pPr lvl="1">
              <a:spcBef>
                <a:spcPts val="888"/>
              </a:spcBef>
            </a:pPr>
            <a:r>
              <a:rPr lang="en-US" sz="2400" dirty="0" smtClean="0"/>
              <a:t>Partner enablement</a:t>
            </a:r>
          </a:p>
          <a:p>
            <a:pPr lvl="1">
              <a:spcBef>
                <a:spcPts val="888"/>
              </a:spcBef>
            </a:pPr>
            <a:r>
              <a:rPr lang="en-US" sz="2400" dirty="0" smtClean="0"/>
              <a:t>Product improvement</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lding-logo-v03.png"/>
          <p:cNvPicPr>
            <a:picLocks noChangeAspect="1"/>
          </p:cNvPicPr>
          <p:nvPr/>
        </p:nvPicPr>
        <p:blipFill>
          <a:blip r:embed="rId3"/>
          <a:stretch>
            <a:fillRect/>
          </a:stretch>
        </p:blipFill>
        <p:spPr>
          <a:xfrm>
            <a:off x="401836" y="0"/>
            <a:ext cx="8742164" cy="6858000"/>
          </a:xfrm>
          <a:prstGeom prst="rect">
            <a:avLst/>
          </a:prstGeom>
        </p:spPr>
      </p:pic>
      <p:sp>
        <p:nvSpPr>
          <p:cNvPr id="326659" name="TextBox 326658"/>
          <p:cNvSpPr txBox="1">
            <a:spLocks noChangeArrowheads="1"/>
          </p:cNvSpPr>
          <p:nvPr/>
        </p:nvSpPr>
        <p:spPr bwMode="auto">
          <a:xfrm>
            <a:off x="1821388" y="4481266"/>
            <a:ext cx="6620358" cy="553998"/>
          </a:xfrm>
          <a:prstGeom prst="rect">
            <a:avLst/>
          </a:prstGeom>
          <a:noFill/>
          <a:ln w="9525">
            <a:noFill/>
            <a:miter lim="800000"/>
            <a:headEnd/>
            <a:tailEnd/>
          </a:ln>
        </p:spPr>
        <p:txBody>
          <a:bodyPr wrap="square">
            <a:spAutoFit/>
          </a:bodyPr>
          <a:lstStyle/>
          <a:p>
            <a:pPr eaLnBrk="0" hangingPunct="0">
              <a:spcAft>
                <a:spcPts val="1200"/>
              </a:spcAft>
              <a:tabLst>
                <a:tab pos="174625" algn="l"/>
              </a:tabLst>
            </a:pPr>
            <a:r>
              <a:rPr lang="en-US" sz="1000" b="1" dirty="0" smtClean="0">
                <a:solidFill>
                  <a:schemeClr val="accent1"/>
                </a:solidFill>
                <a:latin typeface="+mj-lt"/>
                <a:cs typeface="Arial" charset="0"/>
              </a:rPr>
              <a:t>© 2007 </a:t>
            </a:r>
            <a:r>
              <a:rPr lang="en-US" sz="1000" b="1" dirty="0">
                <a:solidFill>
                  <a:schemeClr val="accent1"/>
                </a:solidFill>
                <a:latin typeface="+mj-lt"/>
                <a:cs typeface="Arial" charset="0"/>
              </a:rPr>
              <a:t>Microsoft Corporation. All rights reserved.</a:t>
            </a:r>
            <a:br>
              <a:rPr lang="en-US" sz="1000" b="1" dirty="0">
                <a:solidFill>
                  <a:schemeClr val="accent1"/>
                </a:solidFill>
                <a:latin typeface="+mj-lt"/>
                <a:cs typeface="Arial" charset="0"/>
              </a:rPr>
            </a:br>
            <a:r>
              <a:rPr lang="en-US" sz="1000" b="1" dirty="0">
                <a:solidFill>
                  <a:schemeClr val="accent1"/>
                </a:solidFill>
                <a:latin typeface="+mj-lt"/>
                <a:cs typeface="Arial" charset="0"/>
              </a:rPr>
              <a:t>	This presentation is for informational purposes only.</a:t>
            </a:r>
            <a:br>
              <a:rPr lang="en-US" sz="1000" b="1" dirty="0">
                <a:solidFill>
                  <a:schemeClr val="accent1"/>
                </a:solidFill>
                <a:latin typeface="+mj-lt"/>
                <a:cs typeface="Arial" charset="0"/>
              </a:rPr>
            </a:br>
            <a:r>
              <a:rPr lang="en-US" sz="1000" b="1" dirty="0">
                <a:solidFill>
                  <a:schemeClr val="accent1"/>
                </a:solidFill>
                <a:latin typeface="+mj-lt"/>
                <a:cs typeface="Arial" charset="0"/>
              </a:rPr>
              <a:t>	MICROSOFT MAKES NO WARRANTIES, EXPRESS OR IMPLIED, IN THIS SUMMARY.</a:t>
            </a:r>
          </a:p>
        </p:txBody>
      </p:sp>
      <p:pic>
        <p:nvPicPr>
          <p:cNvPr id="5" name="Picture 4" descr="logo_ms_big.png"/>
          <p:cNvPicPr>
            <a:picLocks noChangeAspect="1"/>
          </p:cNvPicPr>
          <p:nvPr/>
        </p:nvPicPr>
        <p:blipFill>
          <a:blip r:embed="rId4">
            <a:lum bright="100000"/>
          </a:blip>
          <a:stretch>
            <a:fillRect/>
          </a:stretch>
        </p:blipFill>
        <p:spPr>
          <a:xfrm>
            <a:off x="2103120" y="3517591"/>
            <a:ext cx="4937760" cy="82296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326659"/>
                                        </p:tgtEl>
                                        <p:attrNameLst>
                                          <p:attrName>style.visibility</p:attrName>
                                        </p:attrNameLst>
                                      </p:cBhvr>
                                      <p:to>
                                        <p:strVal val="visible"/>
                                      </p:to>
                                    </p:set>
                                    <p:animEffect transition="in" filter="fade">
                                      <p:cBhvr>
                                        <p:cTn id="7" dur="1000"/>
                                        <p:tgtEl>
                                          <p:spTgt spid="326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4"/>
          <p:cNvGrpSpPr/>
          <p:nvPr/>
        </p:nvGrpSpPr>
        <p:grpSpPr>
          <a:xfrm>
            <a:off x="381000" y="1420813"/>
            <a:ext cx="8382000" cy="4703762"/>
            <a:chOff x="381000" y="1420813"/>
            <a:chExt cx="8382000" cy="4703762"/>
          </a:xfrm>
        </p:grpSpPr>
        <p:sp>
          <p:nvSpPr>
            <p:cNvPr id="3" name="Oval 2"/>
            <p:cNvSpPr/>
            <p:nvPr/>
          </p:nvSpPr>
          <p:spPr bwMode="auto">
            <a:xfrm>
              <a:off x="381000" y="1420813"/>
              <a:ext cx="8382000" cy="4703762"/>
            </a:xfrm>
            <a:prstGeom prst="ellipse">
              <a:avLst/>
            </a:prstGeom>
            <a:gradFill flip="none" rotWithShape="1">
              <a:gsLst>
                <a:gs pos="25000">
                  <a:schemeClr val="accent5">
                    <a:lumMod val="40000"/>
                    <a:lumOff val="60000"/>
                  </a:schemeClr>
                </a:gs>
                <a:gs pos="50000">
                  <a:schemeClr val="accent5"/>
                </a:gs>
                <a:gs pos="51000">
                  <a:schemeClr val="accent5">
                    <a:lumMod val="40000"/>
                    <a:lumOff val="60000"/>
                  </a:schemeClr>
                </a:gs>
                <a:gs pos="85000">
                  <a:schemeClr val="accent5"/>
                </a:gs>
              </a:gsLst>
              <a:path path="circle">
                <a:fillToRect l="100000" t="100000"/>
              </a:path>
              <a:tileRect r="-100000" b="-100000"/>
            </a:gradFill>
            <a:ln>
              <a:noFill/>
              <a:headEnd type="none" w="med" len="med"/>
              <a:tailEnd type="none" w="med" len="med"/>
            </a:ln>
            <a:effectLst>
              <a:outerShdw blurRad="152400" dist="38100" dir="2700000" algn="tl" rotWithShape="0">
                <a:schemeClr val="accent5">
                  <a:alpha val="30000"/>
                </a:schemeClr>
              </a:outerShdw>
            </a:effectLst>
            <a:scene3d>
              <a:camera prst="orthographicFront"/>
              <a:lightRig rig="contrasting" dir="t">
                <a:rot lat="0" lon="0" rev="5400000"/>
              </a:lightRig>
            </a:scene3d>
            <a:sp3d contourW="12700" prstMaterial="clear">
              <a:bevelT w="254000" h="127000"/>
              <a:bevelB w="254000" h="127000"/>
              <a:extrusionClr>
                <a:schemeClr val="accent5"/>
              </a:extrusionClr>
              <a:contourClr>
                <a:schemeClr val="accent5"/>
              </a:contourClr>
            </a:sp3d>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ts val="432"/>
                </a:spcBef>
                <a:spcAft>
                  <a:spcPct val="0"/>
                </a:spcAft>
              </a:pPr>
              <a:endParaRPr lang="en-US" dirty="0" smtClean="0">
                <a:solidFill>
                  <a:srgbClr val="FFFFFF"/>
                </a:solidFill>
                <a:effectLst>
                  <a:outerShdw blurRad="38100" dist="38100" dir="2700000" algn="tl">
                    <a:srgbClr val="000000">
                      <a:alpha val="43137"/>
                    </a:srgbClr>
                  </a:outerShdw>
                </a:effectLst>
              </a:endParaRPr>
            </a:p>
          </p:txBody>
        </p:sp>
        <p:sp>
          <p:nvSpPr>
            <p:cNvPr id="19" name="TextBox 18"/>
            <p:cNvSpPr txBox="1"/>
            <p:nvPr/>
          </p:nvSpPr>
          <p:spPr>
            <a:xfrm>
              <a:off x="7115175" y="2190750"/>
              <a:ext cx="1457325" cy="779462"/>
            </a:xfrm>
            <a:prstGeom prst="rect">
              <a:avLst/>
            </a:prstGeom>
            <a:noFill/>
          </p:spPr>
          <p:txBody>
            <a:bodyPr wrap="square" rtlCol="0">
              <a:spAutoFit/>
            </a:bodyPr>
            <a:lstStyle/>
            <a:p>
              <a:pPr algn="ctr">
                <a:lnSpc>
                  <a:spcPct val="90000"/>
                </a:lnSpc>
                <a:spcBef>
                  <a:spcPts val="384"/>
                </a:spcBef>
              </a:pPr>
              <a:r>
                <a:rPr lang="en-US" sz="1200" dirty="0" smtClean="0">
                  <a:solidFill>
                    <a:schemeClr val="accent1"/>
                  </a:solidFill>
                  <a:latin typeface="+mj-lt"/>
                </a:rPr>
                <a:t>Windows</a:t>
              </a:r>
              <a:br>
                <a:rPr lang="en-US" sz="1200" dirty="0" smtClean="0">
                  <a:solidFill>
                    <a:schemeClr val="accent1"/>
                  </a:solidFill>
                  <a:latin typeface="+mj-lt"/>
                </a:rPr>
              </a:br>
              <a:r>
                <a:rPr lang="en-US" sz="1200" dirty="0" smtClean="0">
                  <a:solidFill>
                    <a:schemeClr val="accent1"/>
                  </a:solidFill>
                  <a:latin typeface="+mj-lt"/>
                </a:rPr>
                <a:t>Vista Service</a:t>
              </a:r>
              <a:br>
                <a:rPr lang="en-US" sz="1200" dirty="0" smtClean="0">
                  <a:solidFill>
                    <a:schemeClr val="accent1"/>
                  </a:solidFill>
                  <a:latin typeface="+mj-lt"/>
                </a:rPr>
              </a:br>
              <a:r>
                <a:rPr lang="en-US" sz="1200" dirty="0" smtClean="0">
                  <a:solidFill>
                    <a:schemeClr val="accent1"/>
                  </a:solidFill>
                  <a:latin typeface="+mj-lt"/>
                </a:rPr>
                <a:t>Life-Cycle Management</a:t>
              </a:r>
            </a:p>
          </p:txBody>
        </p:sp>
        <p:pic>
          <p:nvPicPr>
            <p:cNvPr id="20" name="Picture 2"/>
            <p:cNvPicPr>
              <a:picLocks noChangeAspect="1" noChangeArrowheads="1"/>
            </p:cNvPicPr>
            <p:nvPr/>
          </p:nvPicPr>
          <p:blipFill>
            <a:blip r:embed="rId3" cstate="print"/>
            <a:srcRect/>
            <a:stretch>
              <a:fillRect/>
            </a:stretch>
          </p:blipFill>
          <p:spPr bwMode="auto">
            <a:xfrm>
              <a:off x="6096000" y="1558710"/>
              <a:ext cx="1389266" cy="1022565"/>
            </a:xfrm>
            <a:prstGeom prst="rect">
              <a:avLst/>
            </a:prstGeom>
            <a:ln>
              <a:noFill/>
            </a:ln>
            <a:effectLst>
              <a:outerShdw blurRad="292100" dist="139700" dir="2700000" algn="tl" rotWithShape="0">
                <a:srgbClr val="333333">
                  <a:alpha val="65000"/>
                </a:srgbClr>
              </a:outerShdw>
            </a:effectLst>
          </p:spPr>
        </p:pic>
        <p:sp>
          <p:nvSpPr>
            <p:cNvPr id="24" name="TextBox 23"/>
            <p:cNvSpPr txBox="1"/>
            <p:nvPr/>
          </p:nvSpPr>
          <p:spPr>
            <a:xfrm>
              <a:off x="3084587" y="1572601"/>
              <a:ext cx="2965555" cy="332399"/>
            </a:xfrm>
            <a:prstGeom prst="rect">
              <a:avLst/>
            </a:prstGeom>
          </p:spPr>
          <p:txBody>
            <a:bodyPr vert="horz" wrap="none" lIns="0" tIns="0" rIns="0" bIns="0" rtlCol="0" anchor="t">
              <a:spAutoFit/>
            </a:bodyPr>
            <a:lstStyle/>
            <a:p>
              <a:pPr algn="ctr">
                <a:lnSpc>
                  <a:spcPct val="90000"/>
                </a:lnSpc>
                <a:spcBef>
                  <a:spcPct val="0"/>
                </a:spcBef>
              </a:pPr>
              <a:r>
                <a:rPr lang="en-US" sz="2400" b="1"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rebuchet MS" pitchFamily="34" charset="0"/>
                  <a:cs typeface="Arial" charset="0"/>
                </a:rPr>
                <a:t>Service Management</a:t>
              </a:r>
            </a:p>
          </p:txBody>
        </p:sp>
      </p:grpSp>
      <p:sp>
        <p:nvSpPr>
          <p:cNvPr id="2" name="Title 1"/>
          <p:cNvSpPr>
            <a:spLocks noGrp="1"/>
          </p:cNvSpPr>
          <p:nvPr>
            <p:ph type="title"/>
          </p:nvPr>
        </p:nvSpPr>
        <p:spPr/>
        <p:txBody>
          <a:bodyPr/>
          <a:lstStyle/>
          <a:p>
            <a:r>
              <a:rPr smtClean="0"/>
              <a:t>Windows Vista Accelerators</a:t>
            </a:r>
            <a:endParaRPr lang="en-US" dirty="0"/>
          </a:p>
        </p:txBody>
      </p:sp>
      <p:grpSp>
        <p:nvGrpSpPr>
          <p:cNvPr id="6" name="Group 30"/>
          <p:cNvGrpSpPr/>
          <p:nvPr/>
        </p:nvGrpSpPr>
        <p:grpSpPr>
          <a:xfrm>
            <a:off x="1371601" y="3848100"/>
            <a:ext cx="6400800" cy="1722438"/>
            <a:chOff x="1371601" y="3848100"/>
            <a:chExt cx="6400800" cy="1722438"/>
          </a:xfrm>
        </p:grpSpPr>
        <p:sp>
          <p:nvSpPr>
            <p:cNvPr id="1031" name="Freeform 7"/>
            <p:cNvSpPr>
              <a:spLocks/>
            </p:cNvSpPr>
            <p:nvPr/>
          </p:nvSpPr>
          <p:spPr bwMode="auto">
            <a:xfrm>
              <a:off x="1371601" y="3848100"/>
              <a:ext cx="6400800" cy="1722438"/>
            </a:xfrm>
            <a:custGeom>
              <a:avLst/>
              <a:gdLst/>
              <a:ahLst/>
              <a:cxnLst>
                <a:cxn ang="0">
                  <a:pos x="1003" y="0"/>
                </a:cxn>
                <a:cxn ang="0">
                  <a:pos x="501" y="271"/>
                </a:cxn>
                <a:cxn ang="0">
                  <a:pos x="0" y="0"/>
                </a:cxn>
                <a:cxn ang="0">
                  <a:pos x="234" y="0"/>
                </a:cxn>
                <a:cxn ang="0">
                  <a:pos x="501" y="140"/>
                </a:cxn>
                <a:cxn ang="0">
                  <a:pos x="768" y="0"/>
                </a:cxn>
                <a:cxn ang="0">
                  <a:pos x="1003" y="0"/>
                </a:cxn>
              </a:cxnLst>
              <a:rect l="0" t="0" r="r" b="b"/>
              <a:pathLst>
                <a:path w="1003" h="271">
                  <a:moveTo>
                    <a:pt x="1003" y="0"/>
                  </a:moveTo>
                  <a:cubicBezTo>
                    <a:pt x="993" y="149"/>
                    <a:pt x="770" y="271"/>
                    <a:pt x="501" y="271"/>
                  </a:cubicBezTo>
                  <a:cubicBezTo>
                    <a:pt x="233" y="271"/>
                    <a:pt x="10" y="149"/>
                    <a:pt x="0" y="0"/>
                  </a:cubicBezTo>
                  <a:cubicBezTo>
                    <a:pt x="0" y="0"/>
                    <a:pt x="234" y="0"/>
                    <a:pt x="234" y="0"/>
                  </a:cubicBezTo>
                  <a:cubicBezTo>
                    <a:pt x="244" y="78"/>
                    <a:pt x="361" y="140"/>
                    <a:pt x="501" y="140"/>
                  </a:cubicBezTo>
                  <a:cubicBezTo>
                    <a:pt x="642" y="140"/>
                    <a:pt x="759" y="78"/>
                    <a:pt x="768" y="0"/>
                  </a:cubicBezTo>
                  <a:cubicBezTo>
                    <a:pt x="768" y="0"/>
                    <a:pt x="1003" y="0"/>
                    <a:pt x="1003" y="0"/>
                  </a:cubicBezTo>
                  <a:close/>
                </a:path>
              </a:pathLst>
            </a:custGeom>
            <a:gradFill flip="none" rotWithShape="1">
              <a:gsLst>
                <a:gs pos="25000">
                  <a:schemeClr val="accent3">
                    <a:lumMod val="40000"/>
                    <a:lumOff val="60000"/>
                  </a:schemeClr>
                </a:gs>
                <a:gs pos="50000">
                  <a:schemeClr val="accent3"/>
                </a:gs>
                <a:gs pos="51000">
                  <a:schemeClr val="accent3">
                    <a:lumMod val="40000"/>
                    <a:lumOff val="60000"/>
                  </a:schemeClr>
                </a:gs>
                <a:gs pos="85000">
                  <a:schemeClr val="accent3"/>
                </a:gs>
              </a:gsLst>
              <a:path path="circle">
                <a:fillToRect l="100000" t="100000"/>
              </a:path>
              <a:tileRect r="-100000" b="-100000"/>
            </a:gradFill>
            <a:ln>
              <a:noFill/>
              <a:headEnd type="none" w="med" len="med"/>
              <a:tailEnd type="none" w="med" len="med"/>
            </a:ln>
            <a:effectLst>
              <a:outerShdw blurRad="152400" dist="38100" dir="2700000" algn="tl" rotWithShape="0">
                <a:schemeClr val="accent3">
                  <a:alpha val="30000"/>
                </a:schemeClr>
              </a:outerShdw>
            </a:effectLst>
            <a:scene3d>
              <a:camera prst="orthographicFront"/>
              <a:lightRig rig="contrasting" dir="t">
                <a:rot lat="0" lon="0" rev="5400000"/>
              </a:lightRig>
            </a:scene3d>
            <a:sp3d extrusionH="76200" contourW="12700" prstMaterial="clear">
              <a:bevelT w="254000" h="127000"/>
              <a:bevelB w="254000" h="127000"/>
              <a:extrusionClr>
                <a:schemeClr val="accent3"/>
              </a:extrusionClr>
              <a:contourClr>
                <a:schemeClr val="accent3"/>
              </a:contourClr>
            </a:sp3d>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ts val="432"/>
                </a:spcBef>
                <a:spcAft>
                  <a:spcPct val="0"/>
                </a:spcAft>
              </a:pPr>
              <a:endParaRPr lang="en-US" dirty="0" smtClean="0">
                <a:solidFill>
                  <a:srgbClr val="FFFFFF"/>
                </a:solidFill>
                <a:effectLst>
                  <a:outerShdw blurRad="38100" dist="38100" dir="2700000" algn="tl">
                    <a:srgbClr val="000000">
                      <a:alpha val="43137"/>
                    </a:srgbClr>
                  </a:outerShdw>
                </a:effectLst>
              </a:endParaRPr>
            </a:p>
          </p:txBody>
        </p:sp>
        <p:pic>
          <p:nvPicPr>
            <p:cNvPr id="14" name="Picture 4"/>
            <p:cNvPicPr>
              <a:picLocks noChangeAspect="1" noChangeArrowheads="1"/>
            </p:cNvPicPr>
            <p:nvPr/>
          </p:nvPicPr>
          <p:blipFill>
            <a:blip r:embed="rId4"/>
            <a:stretch>
              <a:fillRect/>
            </a:stretch>
          </p:blipFill>
          <p:spPr bwMode="auto">
            <a:xfrm>
              <a:off x="5166574" y="4343934"/>
              <a:ext cx="1500107" cy="1075791"/>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6286500" y="4082153"/>
              <a:ext cx="1342359" cy="423172"/>
            </a:xfrm>
            <a:prstGeom prst="rect">
              <a:avLst/>
            </a:prstGeom>
            <a:noFill/>
          </p:spPr>
          <p:txBody>
            <a:bodyPr wrap="square" rtlCol="0">
              <a:spAutoFit/>
            </a:bodyPr>
            <a:lstStyle/>
            <a:p>
              <a:pPr algn="ctr">
                <a:lnSpc>
                  <a:spcPct val="90000"/>
                </a:lnSpc>
                <a:spcBef>
                  <a:spcPts val="384"/>
                </a:spcBef>
              </a:pPr>
              <a:r>
                <a:rPr lang="en-US" sz="1200" dirty="0" smtClean="0">
                  <a:solidFill>
                    <a:schemeClr val="accent1"/>
                  </a:solidFill>
                  <a:latin typeface="+mj-lt"/>
                </a:rPr>
                <a:t>Microsoft</a:t>
              </a:r>
              <a:br>
                <a:rPr lang="en-US" sz="1200" dirty="0" smtClean="0">
                  <a:solidFill>
                    <a:schemeClr val="accent1"/>
                  </a:solidFill>
                  <a:latin typeface="+mj-lt"/>
                </a:rPr>
              </a:br>
              <a:r>
                <a:rPr lang="en-US" sz="1200" dirty="0" smtClean="0">
                  <a:solidFill>
                    <a:schemeClr val="accent1"/>
                  </a:solidFill>
                  <a:latin typeface="+mj-lt"/>
                </a:rPr>
                <a:t>Deployment</a:t>
              </a:r>
            </a:p>
          </p:txBody>
        </p:sp>
        <p:sp>
          <p:nvSpPr>
            <p:cNvPr id="22" name="TextBox 21"/>
            <p:cNvSpPr txBox="1"/>
            <p:nvPr/>
          </p:nvSpPr>
          <p:spPr>
            <a:xfrm>
              <a:off x="4071155" y="4961513"/>
              <a:ext cx="982153" cy="331178"/>
            </a:xfrm>
            <a:prstGeom prst="rect">
              <a:avLst/>
            </a:prstGeom>
          </p:spPr>
          <p:txBody>
            <a:bodyPr vert="horz" wrap="square" lIns="0" tIns="0" rIns="0" bIns="0" rtlCol="0" anchor="t">
              <a:spAutoFit/>
            </a:bodyPr>
            <a:lstStyle/>
            <a:p>
              <a:pPr algn="ctr">
                <a:lnSpc>
                  <a:spcPct val="90000"/>
                </a:lnSpc>
                <a:spcBef>
                  <a:spcPct val="0"/>
                </a:spcBef>
              </a:pPr>
              <a:r>
                <a:rPr lang="en-US" sz="2400" b="1"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rebuchet MS" pitchFamily="34" charset="0"/>
                  <a:cs typeface="Arial" charset="0"/>
                </a:rPr>
                <a:t>Deploy</a:t>
              </a:r>
            </a:p>
          </p:txBody>
        </p:sp>
      </p:grpSp>
      <p:grpSp>
        <p:nvGrpSpPr>
          <p:cNvPr id="7" name="Group 31"/>
          <p:cNvGrpSpPr/>
          <p:nvPr/>
        </p:nvGrpSpPr>
        <p:grpSpPr>
          <a:xfrm>
            <a:off x="2938463" y="2855995"/>
            <a:ext cx="3267075" cy="1833398"/>
            <a:chOff x="2938463" y="2855995"/>
            <a:chExt cx="3267075" cy="1833398"/>
          </a:xfrm>
        </p:grpSpPr>
        <p:sp>
          <p:nvSpPr>
            <p:cNvPr id="4" name="Oval 3"/>
            <p:cNvSpPr/>
            <p:nvPr/>
          </p:nvSpPr>
          <p:spPr bwMode="auto">
            <a:xfrm>
              <a:off x="2938463" y="2855995"/>
              <a:ext cx="3267075" cy="1833398"/>
            </a:xfrm>
            <a:prstGeom prst="ellipse">
              <a:avLst/>
            </a:prstGeom>
            <a:gradFill flip="none" rotWithShape="1">
              <a:gsLst>
                <a:gs pos="25000">
                  <a:srgbClr val="8A6CDE"/>
                </a:gs>
                <a:gs pos="50000">
                  <a:srgbClr val="9400E6"/>
                </a:gs>
                <a:gs pos="51000">
                  <a:srgbClr val="8A6CDE"/>
                </a:gs>
                <a:gs pos="85000">
                  <a:srgbClr val="9400E6"/>
                </a:gs>
              </a:gsLst>
              <a:path path="circle">
                <a:fillToRect l="100000" t="100000"/>
              </a:path>
              <a:tileRect r="-100000" b="-100000"/>
            </a:gradFill>
            <a:ln>
              <a:noFill/>
              <a:headEnd type="none" w="med" len="med"/>
              <a:tailEnd type="none" w="med" len="med"/>
            </a:ln>
            <a:effectLst>
              <a:outerShdw blurRad="152400" dist="38100" dir="2700000" algn="tl" rotWithShape="0">
                <a:srgbClr val="9400E6">
                  <a:alpha val="30000"/>
                </a:srgbClr>
              </a:outerShdw>
            </a:effectLst>
            <a:scene3d>
              <a:camera prst="orthographicFront"/>
              <a:lightRig rig="contrasting" dir="t">
                <a:rot lat="0" lon="0" rev="5400000"/>
              </a:lightRig>
            </a:scene3d>
            <a:sp3d contourW="12700" prstMaterial="clear">
              <a:bevelT w="254000" h="127000"/>
              <a:bevelB w="254000" h="127000"/>
              <a:extrusionClr>
                <a:srgbClr val="9400E6"/>
              </a:extrusionClr>
              <a:contourClr>
                <a:srgbClr val="9400E6"/>
              </a:contourClr>
            </a:sp3d>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ts val="432"/>
                </a:spcBef>
                <a:spcAft>
                  <a:spcPct val="0"/>
                </a:spcAft>
              </a:pPr>
              <a:endParaRPr lang="en-US" dirty="0" smtClean="0">
                <a:solidFill>
                  <a:srgbClr val="FFFFFF"/>
                </a:solidFill>
                <a:effectLst>
                  <a:outerShdw blurRad="38100" dist="38100" dir="2700000" algn="tl">
                    <a:srgbClr val="000000">
                      <a:alpha val="43137"/>
                    </a:srgbClr>
                  </a:outerShdw>
                </a:effectLst>
              </a:endParaRPr>
            </a:p>
          </p:txBody>
        </p:sp>
        <p:sp>
          <p:nvSpPr>
            <p:cNvPr id="15" name="TextBox 14"/>
            <p:cNvSpPr txBox="1"/>
            <p:nvPr/>
          </p:nvSpPr>
          <p:spPr>
            <a:xfrm>
              <a:off x="4333875" y="3469535"/>
              <a:ext cx="1733550" cy="757130"/>
            </a:xfrm>
            <a:prstGeom prst="rect">
              <a:avLst/>
            </a:prstGeom>
            <a:noFill/>
          </p:spPr>
          <p:txBody>
            <a:bodyPr wrap="square" rtlCol="0">
              <a:spAutoFit/>
            </a:bodyPr>
            <a:lstStyle/>
            <a:p>
              <a:pPr algn="ctr">
                <a:lnSpc>
                  <a:spcPct val="90000"/>
                </a:lnSpc>
                <a:spcBef>
                  <a:spcPts val="384"/>
                </a:spcBef>
              </a:pPr>
              <a:r>
                <a:rPr lang="en-US" sz="1200" dirty="0" smtClean="0">
                  <a:solidFill>
                    <a:schemeClr val="accent1"/>
                  </a:solidFill>
                  <a:latin typeface="+mj-lt"/>
                </a:rPr>
                <a:t>Windows Vista Security Guide</a:t>
              </a:r>
              <a:br>
                <a:rPr lang="en-US" sz="1200" dirty="0" smtClean="0">
                  <a:solidFill>
                    <a:schemeClr val="accent1"/>
                  </a:solidFill>
                  <a:latin typeface="+mj-lt"/>
                </a:rPr>
              </a:br>
              <a:r>
                <a:rPr lang="en-US" sz="1200" dirty="0" smtClean="0">
                  <a:solidFill>
                    <a:schemeClr val="accent1"/>
                  </a:solidFill>
                  <a:latin typeface="+mj-lt"/>
                </a:rPr>
                <a:t>and Data</a:t>
              </a:r>
              <a:br>
                <a:rPr lang="en-US" sz="1200" dirty="0" smtClean="0">
                  <a:solidFill>
                    <a:schemeClr val="accent1"/>
                  </a:solidFill>
                  <a:latin typeface="+mj-lt"/>
                </a:rPr>
              </a:br>
              <a:r>
                <a:rPr lang="en-US" sz="1200" dirty="0" smtClean="0">
                  <a:solidFill>
                    <a:schemeClr val="accent1"/>
                  </a:solidFill>
                  <a:latin typeface="+mj-lt"/>
                </a:rPr>
                <a:t>Encryption Toolkit</a:t>
              </a:r>
            </a:p>
          </p:txBody>
        </p:sp>
        <p:grpSp>
          <p:nvGrpSpPr>
            <p:cNvPr id="8" name="Group 25"/>
            <p:cNvGrpSpPr/>
            <p:nvPr/>
          </p:nvGrpSpPr>
          <p:grpSpPr>
            <a:xfrm>
              <a:off x="3616811" y="3460858"/>
              <a:ext cx="817205" cy="882542"/>
              <a:chOff x="4362450" y="901916"/>
              <a:chExt cx="1634410" cy="1765084"/>
            </a:xfrm>
          </p:grpSpPr>
          <p:pic>
            <p:nvPicPr>
              <p:cNvPr id="17" name="Picture 49" descr="Server HIS Host Integration"/>
              <p:cNvPicPr>
                <a:picLocks noChangeAspect="1" noChangeArrowheads="1"/>
              </p:cNvPicPr>
              <p:nvPr/>
            </p:nvPicPr>
            <p:blipFill>
              <a:blip r:embed="rId5"/>
              <a:srcRect/>
              <a:stretch>
                <a:fillRect/>
              </a:stretch>
            </p:blipFill>
            <p:spPr bwMode="auto">
              <a:xfrm>
                <a:off x="4796196" y="901916"/>
                <a:ext cx="1200664" cy="1765084"/>
              </a:xfrm>
              <a:prstGeom prst="rect">
                <a:avLst/>
              </a:prstGeom>
              <a:ln>
                <a:noFill/>
              </a:ln>
              <a:effectLst>
                <a:outerShdw blurRad="292100" dist="139700" dir="2700000" algn="tl" rotWithShape="0">
                  <a:srgbClr val="333333">
                    <a:alpha val="65000"/>
                  </a:srgbClr>
                </a:outerShdw>
              </a:effectLst>
            </p:spPr>
          </p:pic>
          <p:pic>
            <p:nvPicPr>
              <p:cNvPr id="18" name="Picture 50" descr="secure lock and key"/>
              <p:cNvPicPr>
                <a:picLocks noChangeAspect="1" noChangeArrowheads="1"/>
              </p:cNvPicPr>
              <p:nvPr/>
            </p:nvPicPr>
            <p:blipFill>
              <a:blip r:embed="rId6" cstate="print"/>
              <a:srcRect/>
              <a:stretch>
                <a:fillRect/>
              </a:stretch>
            </p:blipFill>
            <p:spPr bwMode="auto">
              <a:xfrm>
                <a:off x="4362450" y="1556288"/>
                <a:ext cx="804964" cy="1110712"/>
              </a:xfrm>
              <a:prstGeom prst="rect">
                <a:avLst/>
              </a:prstGeom>
              <a:ln>
                <a:noFill/>
              </a:ln>
              <a:effectLst>
                <a:outerShdw blurRad="292100" dist="139700" dir="2700000" algn="tl" rotWithShape="0">
                  <a:srgbClr val="333333">
                    <a:alpha val="65000"/>
                  </a:srgbClr>
                </a:outerShdw>
              </a:effectLst>
            </p:spPr>
          </p:pic>
        </p:grpSp>
        <p:sp>
          <p:nvSpPr>
            <p:cNvPr id="23" name="TextBox 22"/>
            <p:cNvSpPr txBox="1"/>
            <p:nvPr/>
          </p:nvSpPr>
          <p:spPr>
            <a:xfrm>
              <a:off x="4072757" y="3083867"/>
              <a:ext cx="979435" cy="332399"/>
            </a:xfrm>
            <a:prstGeom prst="rect">
              <a:avLst/>
            </a:prstGeom>
          </p:spPr>
          <p:txBody>
            <a:bodyPr vert="horz" wrap="none" lIns="0" tIns="0" rIns="0" bIns="0" rtlCol="0" anchor="t">
              <a:spAutoFit/>
            </a:bodyPr>
            <a:lstStyle/>
            <a:p>
              <a:pPr algn="ctr">
                <a:lnSpc>
                  <a:spcPct val="90000"/>
                </a:lnSpc>
                <a:spcBef>
                  <a:spcPct val="0"/>
                </a:spcBef>
              </a:pPr>
              <a:r>
                <a:rPr lang="en-US" sz="2400" b="1"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rebuchet MS" pitchFamily="34" charset="0"/>
                  <a:cs typeface="Arial" charset="0"/>
                </a:rPr>
                <a:t>Secure</a:t>
              </a:r>
            </a:p>
          </p:txBody>
        </p:sp>
      </p:grpSp>
      <p:grpSp>
        <p:nvGrpSpPr>
          <p:cNvPr id="9" name="Group 29"/>
          <p:cNvGrpSpPr/>
          <p:nvPr/>
        </p:nvGrpSpPr>
        <p:grpSpPr>
          <a:xfrm>
            <a:off x="1371600" y="1978025"/>
            <a:ext cx="6403975" cy="1730375"/>
            <a:chOff x="1371600" y="1978025"/>
            <a:chExt cx="6403975" cy="1730375"/>
          </a:xfrm>
        </p:grpSpPr>
        <p:sp>
          <p:nvSpPr>
            <p:cNvPr id="1030" name="Freeform 6"/>
            <p:cNvSpPr>
              <a:spLocks/>
            </p:cNvSpPr>
            <p:nvPr/>
          </p:nvSpPr>
          <p:spPr bwMode="auto">
            <a:xfrm>
              <a:off x="1371600" y="1978025"/>
              <a:ext cx="6403975" cy="1730375"/>
            </a:xfrm>
            <a:custGeom>
              <a:avLst/>
              <a:gdLst/>
              <a:ahLst/>
              <a:cxnLst>
                <a:cxn ang="0">
                  <a:pos x="0" y="271"/>
                </a:cxn>
                <a:cxn ang="0">
                  <a:pos x="501" y="0"/>
                </a:cxn>
                <a:cxn ang="0">
                  <a:pos x="1003" y="271"/>
                </a:cxn>
                <a:cxn ang="0">
                  <a:pos x="768" y="271"/>
                </a:cxn>
                <a:cxn ang="0">
                  <a:pos x="501" y="131"/>
                </a:cxn>
                <a:cxn ang="0">
                  <a:pos x="234" y="271"/>
                </a:cxn>
                <a:cxn ang="0">
                  <a:pos x="0" y="271"/>
                </a:cxn>
              </a:cxnLst>
              <a:rect l="0" t="0" r="r" b="b"/>
              <a:pathLst>
                <a:path w="1003" h="271">
                  <a:moveTo>
                    <a:pt x="0" y="271"/>
                  </a:moveTo>
                  <a:cubicBezTo>
                    <a:pt x="10" y="121"/>
                    <a:pt x="233" y="0"/>
                    <a:pt x="501" y="0"/>
                  </a:cubicBezTo>
                  <a:cubicBezTo>
                    <a:pt x="770" y="0"/>
                    <a:pt x="993" y="121"/>
                    <a:pt x="1003" y="271"/>
                  </a:cubicBezTo>
                  <a:cubicBezTo>
                    <a:pt x="1003" y="271"/>
                    <a:pt x="768" y="271"/>
                    <a:pt x="768" y="271"/>
                  </a:cubicBezTo>
                  <a:cubicBezTo>
                    <a:pt x="759" y="193"/>
                    <a:pt x="642" y="131"/>
                    <a:pt x="501" y="131"/>
                  </a:cubicBezTo>
                  <a:cubicBezTo>
                    <a:pt x="361" y="131"/>
                    <a:pt x="244" y="193"/>
                    <a:pt x="234" y="271"/>
                  </a:cubicBezTo>
                  <a:cubicBezTo>
                    <a:pt x="234" y="271"/>
                    <a:pt x="0" y="271"/>
                    <a:pt x="0" y="271"/>
                  </a:cubicBezTo>
                  <a:close/>
                </a:path>
              </a:pathLst>
            </a:custGeom>
            <a:gradFill flip="none" rotWithShape="1">
              <a:gsLst>
                <a:gs pos="25000">
                  <a:schemeClr val="accent4">
                    <a:lumMod val="40000"/>
                    <a:lumOff val="60000"/>
                  </a:schemeClr>
                </a:gs>
                <a:gs pos="50000">
                  <a:schemeClr val="accent4"/>
                </a:gs>
                <a:gs pos="51000">
                  <a:schemeClr val="accent4">
                    <a:lumMod val="40000"/>
                    <a:lumOff val="60000"/>
                  </a:schemeClr>
                </a:gs>
                <a:gs pos="85000">
                  <a:schemeClr val="accent4"/>
                </a:gs>
              </a:gsLst>
              <a:path path="circle">
                <a:fillToRect l="100000" t="100000"/>
              </a:path>
              <a:tileRect r="-100000" b="-100000"/>
            </a:gradFill>
            <a:ln>
              <a:noFill/>
              <a:headEnd type="none" w="med" len="med"/>
              <a:tailEnd type="none" w="med" len="med"/>
            </a:ln>
            <a:effectLst>
              <a:outerShdw blurRad="152400" dist="38100" dir="2700000" algn="tl" rotWithShape="0">
                <a:schemeClr val="accent4">
                  <a:alpha val="30000"/>
                </a:schemeClr>
              </a:outerShdw>
            </a:effectLst>
            <a:scene3d>
              <a:camera prst="orthographicFront"/>
              <a:lightRig rig="contrasting" dir="t">
                <a:rot lat="0" lon="0" rev="5400000"/>
              </a:lightRig>
            </a:scene3d>
            <a:sp3d extrusionH="76200" contourW="12700" prstMaterial="clear">
              <a:bevelT w="254000" h="127000"/>
              <a:bevelB w="254000" h="127000"/>
              <a:extrusionClr>
                <a:schemeClr val="accent4"/>
              </a:extrusionClr>
              <a:contourClr>
                <a:schemeClr val="accent4"/>
              </a:contourClr>
            </a:sp3d>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ts val="432"/>
                </a:spcBef>
                <a:spcAft>
                  <a:spcPct val="0"/>
                </a:spcAft>
              </a:pPr>
              <a:endParaRPr lang="en-US" dirty="0" smtClean="0">
                <a:solidFill>
                  <a:srgbClr val="FFFFFF"/>
                </a:solidFill>
                <a:effectLst>
                  <a:outerShdw blurRad="38100" dist="38100" dir="2700000" algn="tl">
                    <a:srgbClr val="000000">
                      <a:alpha val="43137"/>
                    </a:srgbClr>
                  </a:outerShdw>
                </a:effectLst>
              </a:endParaRPr>
            </a:p>
          </p:txBody>
        </p:sp>
        <p:sp>
          <p:nvSpPr>
            <p:cNvPr id="12" name="TextBox 11"/>
            <p:cNvSpPr txBox="1"/>
            <p:nvPr/>
          </p:nvSpPr>
          <p:spPr>
            <a:xfrm>
              <a:off x="1371600" y="2943225"/>
              <a:ext cx="1543050" cy="590931"/>
            </a:xfrm>
            <a:prstGeom prst="rect">
              <a:avLst/>
            </a:prstGeom>
            <a:noFill/>
          </p:spPr>
          <p:txBody>
            <a:bodyPr wrap="square" rtlCol="0">
              <a:spAutoFit/>
            </a:bodyPr>
            <a:lstStyle/>
            <a:p>
              <a:pPr algn="ctr">
                <a:lnSpc>
                  <a:spcPct val="90000"/>
                </a:lnSpc>
                <a:spcBef>
                  <a:spcPts val="384"/>
                </a:spcBef>
              </a:pPr>
              <a:r>
                <a:rPr lang="en-US" sz="1200" dirty="0" smtClean="0">
                  <a:solidFill>
                    <a:schemeClr val="accent1"/>
                  </a:solidFill>
                  <a:latin typeface="+mj-lt"/>
                </a:rPr>
                <a:t>Windows Vista Hardware</a:t>
              </a:r>
              <a:br>
                <a:rPr lang="en-US" sz="1200" dirty="0" smtClean="0">
                  <a:solidFill>
                    <a:schemeClr val="accent1"/>
                  </a:solidFill>
                  <a:latin typeface="+mj-lt"/>
                </a:rPr>
              </a:br>
              <a:r>
                <a:rPr lang="en-US" sz="1200" dirty="0" smtClean="0">
                  <a:solidFill>
                    <a:schemeClr val="accent1"/>
                  </a:solidFill>
                  <a:latin typeface="+mj-lt"/>
                </a:rPr>
                <a:t>Assessment</a:t>
              </a:r>
            </a:p>
          </p:txBody>
        </p:sp>
        <p:sp>
          <p:nvSpPr>
            <p:cNvPr id="21" name="TextBox 20"/>
            <p:cNvSpPr txBox="1"/>
            <p:nvPr/>
          </p:nvSpPr>
          <p:spPr>
            <a:xfrm>
              <a:off x="4027620" y="2140309"/>
              <a:ext cx="1088760" cy="424732"/>
            </a:xfrm>
            <a:prstGeom prst="rect">
              <a:avLst/>
            </a:prstGeom>
            <a:noFill/>
          </p:spPr>
          <p:txBody>
            <a:bodyPr wrap="none" rtlCol="0">
              <a:spAutoFit/>
            </a:bodyPr>
            <a:lstStyle/>
            <a:p>
              <a:pPr algn="ctr">
                <a:lnSpc>
                  <a:spcPct val="90000"/>
                </a:lnSpc>
                <a:spcBef>
                  <a:spcPct val="0"/>
                </a:spcBef>
              </a:pPr>
              <a:r>
                <a:rPr lang="en-US" sz="2400" b="1"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rebuchet MS" pitchFamily="34" charset="0"/>
                  <a:cs typeface="Arial" charset="0"/>
                </a:rPr>
                <a:t>Assess</a:t>
              </a:r>
            </a:p>
          </p:txBody>
        </p:sp>
        <p:pic>
          <p:nvPicPr>
            <p:cNvPr id="11" name="Picture 6" descr="http://windowsvistablog.com/photos/blog_photo_gallery/images/482676/original.aspx"/>
            <p:cNvPicPr>
              <a:picLocks noChangeAspect="1" noChangeArrowheads="1"/>
            </p:cNvPicPr>
            <p:nvPr/>
          </p:nvPicPr>
          <p:blipFill>
            <a:blip r:embed="rId7"/>
            <a:stretch>
              <a:fillRect/>
            </a:stretch>
          </p:blipFill>
          <p:spPr bwMode="auto">
            <a:xfrm>
              <a:off x="2438400" y="2133600"/>
              <a:ext cx="1611164" cy="781748"/>
            </a:xfrm>
            <a:prstGeom prst="rect">
              <a:avLst/>
            </a:prstGeom>
            <a:ln>
              <a:noFill/>
            </a:ln>
            <a:effectLst>
              <a:outerShdw blurRad="292100" dist="139700" dir="2700000" algn="tl" rotWithShape="0">
                <a:srgbClr val="333333">
                  <a:alpha val="65000"/>
                </a:srgbClr>
              </a:outerShdw>
            </a:effectLst>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Minimum Requirements</a:t>
            </a:r>
            <a:endParaRPr lang="en-US" dirty="0"/>
          </a:p>
        </p:txBody>
      </p:sp>
      <p:sp>
        <p:nvSpPr>
          <p:cNvPr id="3" name="Text Placeholder 2"/>
          <p:cNvSpPr>
            <a:spLocks noGrp="1"/>
          </p:cNvSpPr>
          <p:nvPr>
            <p:ph type="body" sz="quarter" idx="10"/>
          </p:nvPr>
        </p:nvSpPr>
        <p:spPr/>
        <p:txBody>
          <a:bodyPr/>
          <a:lstStyle/>
          <a:p>
            <a:r>
              <a:rPr lang="en-US" dirty="0" smtClean="0"/>
              <a:t>Goal to move at least to the Core IO Standardized level</a:t>
            </a:r>
          </a:p>
          <a:p>
            <a:r>
              <a:rPr lang="en-US" dirty="0" smtClean="0"/>
              <a:t>Around 250 or more networked PCs*</a:t>
            </a:r>
          </a:p>
          <a:p>
            <a:r>
              <a:rPr lang="en-US" dirty="0" smtClean="0"/>
              <a:t>Windows Server 2003</a:t>
            </a:r>
          </a:p>
          <a:p>
            <a:r>
              <a:rPr lang="en-US" dirty="0" smtClean="0"/>
              <a:t>Active Directory*</a:t>
            </a:r>
          </a:p>
          <a:p>
            <a:r>
              <a:rPr lang="en-US" dirty="0" smtClean="0"/>
              <a:t>Has or plans for Group Policy in place</a:t>
            </a:r>
          </a:p>
          <a:p>
            <a:r>
              <a:rPr lang="en-US" dirty="0" smtClean="0"/>
              <a:t>Tools for software distribution or patching</a:t>
            </a:r>
          </a:p>
        </p:txBody>
      </p:sp>
      <p:sp>
        <p:nvSpPr>
          <p:cNvPr id="4" name="TextBox 3"/>
          <p:cNvSpPr txBox="1"/>
          <p:nvPr/>
        </p:nvSpPr>
        <p:spPr>
          <a:xfrm>
            <a:off x="381000" y="5923844"/>
            <a:ext cx="8458200" cy="480131"/>
          </a:xfrm>
          <a:prstGeom prst="rect">
            <a:avLst/>
          </a:prstGeom>
          <a:noFill/>
        </p:spPr>
        <p:txBody>
          <a:bodyPr wrap="square" rtlCol="0">
            <a:spAutoFit/>
          </a:bodyPr>
          <a:lstStyle/>
          <a:p>
            <a:pPr>
              <a:lnSpc>
                <a:spcPct val="90000"/>
              </a:lnSpc>
            </a:pPr>
            <a:r>
              <a:rPr lang="en-US" sz="1400" dirty="0" smtClean="0">
                <a:solidFill>
                  <a:schemeClr val="accent1"/>
                </a:solidFill>
              </a:rPr>
              <a:t>* Some solution accelerators such as the Windows Vista Hardware Assessment can be used by   customers with less than 250 PCs and without Active Directory.</a:t>
            </a:r>
            <a:endParaRPr lang="en-US" sz="1400" dirty="0">
              <a:solidFill>
                <a:schemeClr val="accent1"/>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bwMode="auto">
          <a:xfrm>
            <a:off x="381000" y="1420813"/>
            <a:ext cx="8382000" cy="2922587"/>
          </a:xfrm>
          <a:prstGeom prst="round2DiagRect">
            <a:avLst>
              <a:gd name="adj1" fmla="val 34879"/>
              <a:gd name="adj2" fmla="val 0"/>
            </a:avLst>
          </a:prstGeom>
          <a:gradFill flip="none" rotWithShape="1">
            <a:gsLst>
              <a:gs pos="25000">
                <a:schemeClr val="accent5">
                  <a:lumMod val="40000"/>
                  <a:lumOff val="60000"/>
                </a:schemeClr>
              </a:gs>
              <a:gs pos="50000">
                <a:schemeClr val="accent5"/>
              </a:gs>
              <a:gs pos="51000">
                <a:schemeClr val="accent5">
                  <a:lumMod val="40000"/>
                  <a:lumOff val="60000"/>
                </a:schemeClr>
              </a:gs>
              <a:gs pos="85000">
                <a:schemeClr val="accent5"/>
              </a:gs>
            </a:gsLst>
            <a:path path="circle">
              <a:fillToRect l="100000" t="100000"/>
            </a:path>
            <a:tileRect r="-100000" b="-100000"/>
          </a:gradFill>
          <a:ln>
            <a:noFill/>
            <a:headEnd type="none" w="med" len="med"/>
            <a:tailEnd type="none" w="med" len="med"/>
          </a:ln>
          <a:effectLst>
            <a:outerShdw blurRad="152400" dist="38100" dir="2700000" algn="tl" rotWithShape="0">
              <a:schemeClr val="accent5">
                <a:alpha val="30000"/>
              </a:schemeClr>
            </a:outerShdw>
          </a:effectLst>
          <a:scene3d>
            <a:camera prst="orthographicFront"/>
            <a:lightRig rig="contrasting" dir="t">
              <a:rot lat="0" lon="0" rev="5400000"/>
            </a:lightRig>
          </a:scene3d>
          <a:sp3d contourW="12700" prstMaterial="clear">
            <a:bevelT w="254000" h="127000"/>
            <a:bevelB w="254000" h="127000"/>
            <a:extrusionClr>
              <a:schemeClr val="accent5"/>
            </a:extrusionClr>
            <a:contourClr>
              <a:schemeClr val="accent5"/>
            </a:contourClr>
          </a:sp3d>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ts val="432"/>
              </a:spcBef>
              <a:spcAft>
                <a:spcPct val="0"/>
              </a:spcAft>
            </a:pPr>
            <a:endParaRPr lang="en-US" dirty="0" smtClean="0">
              <a:solidFill>
                <a:srgbClr val="FFFFFF"/>
              </a:solidFill>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lang="en-US" dirty="0" smtClean="0"/>
              <a:t>Scenario 1</a:t>
            </a:r>
            <a:endParaRPr lang="en-US" dirty="0"/>
          </a:p>
        </p:txBody>
      </p:sp>
      <p:sp>
        <p:nvSpPr>
          <p:cNvPr id="4" name="Subtitle 3"/>
          <p:cNvSpPr>
            <a:spLocks noGrp="1"/>
          </p:cNvSpPr>
          <p:nvPr>
            <p:ph type="body" sz="quarter" idx="10"/>
          </p:nvPr>
        </p:nvSpPr>
        <p:spPr>
          <a:xfrm>
            <a:off x="730250" y="1905000"/>
            <a:ext cx="7727950" cy="1329595"/>
          </a:xfrm>
        </p:spPr>
        <p:txBody>
          <a:bodyPr/>
          <a:lstStyle/>
          <a:p>
            <a:pPr marL="0" indent="0">
              <a:buNone/>
            </a:pPr>
            <a:r>
              <a:rPr lang="en-US" dirty="0" smtClean="0"/>
              <a:t>Interested in determining hardware</a:t>
            </a:r>
            <a:br>
              <a:rPr lang="en-US" dirty="0" smtClean="0"/>
            </a:br>
            <a:r>
              <a:rPr lang="en-US" dirty="0" smtClean="0"/>
              <a:t>readiness and upgrade costs for</a:t>
            </a:r>
            <a:br>
              <a:rPr lang="en-US" dirty="0" smtClean="0"/>
            </a:br>
            <a:r>
              <a:rPr lang="en-US" dirty="0" smtClean="0"/>
              <a:t>Windows Vista migration.</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Hardware Specs</a:t>
            </a:r>
            <a:endParaRPr lang="en-US" dirty="0"/>
          </a:p>
        </p:txBody>
      </p:sp>
      <p:sp>
        <p:nvSpPr>
          <p:cNvPr id="3" name="Text Placeholder 2"/>
          <p:cNvSpPr>
            <a:spLocks noGrp="1"/>
          </p:cNvSpPr>
          <p:nvPr>
            <p:ph type="body" sz="quarter" idx="10"/>
          </p:nvPr>
        </p:nvSpPr>
        <p:spPr/>
        <p:txBody>
          <a:bodyPr/>
          <a:lstStyle/>
          <a:p>
            <a:r>
              <a:rPr lang="en-US" dirty="0" smtClean="0"/>
              <a:t>Hardware Compatibilities</a:t>
            </a:r>
          </a:p>
          <a:p>
            <a:pPr lvl="1"/>
            <a:r>
              <a:rPr lang="en-US" dirty="0" smtClean="0"/>
              <a:t>System memory</a:t>
            </a:r>
          </a:p>
          <a:p>
            <a:pPr lvl="1"/>
            <a:r>
              <a:rPr lang="en-US" dirty="0" smtClean="0"/>
              <a:t>CPU Speed</a:t>
            </a:r>
          </a:p>
          <a:p>
            <a:pPr lvl="1"/>
            <a:r>
              <a:rPr lang="en-US" dirty="0" smtClean="0"/>
              <a:t>Hard Drive Capacity</a:t>
            </a:r>
          </a:p>
          <a:p>
            <a:r>
              <a:rPr lang="en-US" dirty="0" smtClean="0"/>
              <a:t>Device Compatibilities</a:t>
            </a:r>
          </a:p>
          <a:p>
            <a:pPr lvl="1"/>
            <a:r>
              <a:rPr lang="en-US" dirty="0" smtClean="0"/>
              <a:t>Source of drivers</a:t>
            </a:r>
          </a:p>
          <a:p>
            <a:pPr lvl="1"/>
            <a:r>
              <a:rPr lang="en-US" dirty="0" smtClean="0"/>
              <a:t>BIOs black list, etc</a:t>
            </a:r>
          </a:p>
          <a:p>
            <a:r>
              <a:rPr lang="en-US" dirty="0" smtClean="0"/>
              <a:t>Imagine analyzing thousands of PCs manually!</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bwMode="auto">
          <a:xfrm>
            <a:off x="6794205" y="1420813"/>
            <a:ext cx="1968795" cy="4682276"/>
          </a:xfrm>
          <a:prstGeom prst="roundRect">
            <a:avLst>
              <a:gd name="adj" fmla="val 8195"/>
            </a:avLst>
          </a:prstGeom>
          <a:gradFill flip="none" rotWithShape="1">
            <a:gsLst>
              <a:gs pos="25000">
                <a:schemeClr val="accent2">
                  <a:lumMod val="40000"/>
                  <a:lumOff val="60000"/>
                </a:schemeClr>
              </a:gs>
              <a:gs pos="50000">
                <a:schemeClr val="accent2"/>
              </a:gs>
              <a:gs pos="51000">
                <a:schemeClr val="accent2">
                  <a:lumMod val="40000"/>
                  <a:lumOff val="60000"/>
                </a:schemeClr>
              </a:gs>
              <a:gs pos="85000">
                <a:schemeClr val="accent2"/>
              </a:gs>
            </a:gsLst>
            <a:path path="circle">
              <a:fillToRect l="100000" t="100000"/>
            </a:path>
            <a:tileRect r="-100000" b="-100000"/>
          </a:gradFill>
          <a:ln>
            <a:noFill/>
            <a:headEnd type="none" w="med" len="med"/>
            <a:tailEnd type="none" w="med" len="med"/>
          </a:ln>
          <a:effectLst>
            <a:outerShdw blurRad="152400" dist="38100" dir="2700000" algn="tl" rotWithShape="0">
              <a:schemeClr val="accent2">
                <a:alpha val="30000"/>
              </a:schemeClr>
            </a:outerShdw>
          </a:effectLst>
          <a:scene3d>
            <a:camera prst="orthographicFront"/>
            <a:lightRig rig="contrasting" dir="t">
              <a:rot lat="0" lon="0" rev="5400000"/>
            </a:lightRig>
          </a:scene3d>
          <a:sp3d contourW="12700" prstMaterial="clear">
            <a:bevelT w="254000" h="127000"/>
            <a:bevelB w="254000" h="127000"/>
            <a:contourClr>
              <a:schemeClr val="accent2"/>
            </a:contourClr>
          </a:sp3d>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lnSpc>
                <a:spcPct val="85000"/>
              </a:lnSpc>
              <a:spcBef>
                <a:spcPct val="20000"/>
              </a:spcBef>
              <a:defRPr/>
            </a:pPr>
            <a:r>
              <a:rPr lang="en-US" sz="2000" dirty="0" smtClean="0">
                <a:solidFill>
                  <a:schemeClr val="accent1"/>
                </a:solidFill>
              </a:rPr>
              <a:t>PC readiness assessment in hours instead</a:t>
            </a:r>
            <a:br>
              <a:rPr lang="en-US" sz="2000" dirty="0" smtClean="0">
                <a:solidFill>
                  <a:schemeClr val="accent1"/>
                </a:solidFill>
              </a:rPr>
            </a:br>
            <a:r>
              <a:rPr lang="en-US" sz="2000" dirty="0" smtClean="0">
                <a:solidFill>
                  <a:schemeClr val="accent1"/>
                </a:solidFill>
              </a:rPr>
              <a:t>of days!*</a:t>
            </a:r>
            <a:endParaRPr lang="en-US" sz="2000" dirty="0">
              <a:solidFill>
                <a:schemeClr val="accent1"/>
              </a:solidFill>
            </a:endParaRPr>
          </a:p>
        </p:txBody>
      </p:sp>
      <p:sp>
        <p:nvSpPr>
          <p:cNvPr id="9218" name="Rectangle 2"/>
          <p:cNvSpPr>
            <a:spLocks noGrp="1" noChangeArrowheads="1"/>
          </p:cNvSpPr>
          <p:nvPr>
            <p:ph type="title"/>
          </p:nvPr>
        </p:nvSpPr>
        <p:spPr>
          <a:xfrm>
            <a:off x="381000" y="230188"/>
            <a:ext cx="8382000" cy="553998"/>
          </a:xfrm>
        </p:spPr>
        <p:txBody>
          <a:bodyPr/>
          <a:lstStyle/>
          <a:p>
            <a:r>
              <a:rPr lang="en-US" sz="4000" dirty="0" smtClean="0"/>
              <a:t>Windows Vista Hardware Assessment</a:t>
            </a:r>
          </a:p>
        </p:txBody>
      </p:sp>
      <p:sp>
        <p:nvSpPr>
          <p:cNvPr id="8" name="TextBox 7"/>
          <p:cNvSpPr txBox="1">
            <a:spLocks noChangeArrowheads="1"/>
          </p:cNvSpPr>
          <p:nvPr/>
        </p:nvSpPr>
        <p:spPr bwMode="auto">
          <a:xfrm>
            <a:off x="381000" y="5942310"/>
            <a:ext cx="8382000" cy="461665"/>
          </a:xfrm>
          <a:prstGeom prst="rect">
            <a:avLst/>
          </a:prstGeom>
          <a:noFill/>
          <a:ln w="9525">
            <a:noFill/>
            <a:miter lim="800000"/>
            <a:headEnd/>
            <a:tailEnd/>
          </a:ln>
        </p:spPr>
        <p:txBody>
          <a:bodyPr wrap="square">
            <a:spAutoFit/>
          </a:bodyPr>
          <a:lstStyle/>
          <a:p>
            <a:pPr>
              <a:lnSpc>
                <a:spcPct val="90000"/>
              </a:lnSpc>
              <a:spcBef>
                <a:spcPts val="288"/>
              </a:spcBef>
              <a:defRPr/>
            </a:pPr>
            <a:r>
              <a:rPr lang="en-US" sz="1200" b="0" dirty="0" smtClean="0">
                <a:solidFill>
                  <a:schemeClr val="accent1"/>
                </a:solidFill>
                <a:cs typeface="+mn-cs"/>
              </a:rPr>
              <a:t>*Current </a:t>
            </a:r>
            <a:r>
              <a:rPr lang="en-US" sz="1200" b="0" dirty="0">
                <a:solidFill>
                  <a:schemeClr val="accent1"/>
                </a:solidFill>
                <a:cs typeface="+mn-cs"/>
              </a:rPr>
              <a:t>version of this tool is optimized to scan </a:t>
            </a:r>
            <a:r>
              <a:rPr lang="en-US" sz="1200" b="0" dirty="0" smtClean="0">
                <a:solidFill>
                  <a:schemeClr val="accent1"/>
                </a:solidFill>
                <a:cs typeface="+mn-cs"/>
              </a:rPr>
              <a:t>25,000 </a:t>
            </a:r>
            <a:r>
              <a:rPr lang="en-US" sz="1200" b="0" dirty="0">
                <a:solidFill>
                  <a:schemeClr val="accent1"/>
                </a:solidFill>
                <a:cs typeface="+mn-cs"/>
              </a:rPr>
              <a:t>computers per </a:t>
            </a:r>
            <a:r>
              <a:rPr lang="en-US" sz="1200" b="0" dirty="0" smtClean="0">
                <a:solidFill>
                  <a:schemeClr val="accent1"/>
                </a:solidFill>
                <a:cs typeface="+mn-cs"/>
              </a:rPr>
              <a:t>domain/workgroup.</a:t>
            </a:r>
            <a:endParaRPr lang="en-US" sz="1200" b="0" dirty="0">
              <a:solidFill>
                <a:schemeClr val="accent1"/>
              </a:solidFill>
              <a:cs typeface="+mn-cs"/>
            </a:endParaRPr>
          </a:p>
          <a:p>
            <a:pPr>
              <a:lnSpc>
                <a:spcPct val="90000"/>
              </a:lnSpc>
              <a:spcBef>
                <a:spcPts val="288"/>
              </a:spcBef>
              <a:defRPr/>
            </a:pPr>
            <a:r>
              <a:rPr lang="en-US" sz="1200" b="0" dirty="0" smtClean="0">
                <a:solidFill>
                  <a:schemeClr val="accent1"/>
                </a:solidFill>
                <a:cs typeface="+mn-cs"/>
              </a:rPr>
              <a:t>**Technologies </a:t>
            </a:r>
            <a:r>
              <a:rPr lang="en-US" sz="1200" b="0" dirty="0">
                <a:solidFill>
                  <a:schemeClr val="accent1"/>
                </a:solidFill>
                <a:cs typeface="+mn-cs"/>
              </a:rPr>
              <a:t>do not currently allow agent-less detection of BitLocker/TPM and AeroGlass attributes.</a:t>
            </a:r>
          </a:p>
        </p:txBody>
      </p:sp>
      <p:pic>
        <p:nvPicPr>
          <p:cNvPr id="11" name="Picture 10" descr="Step1.png"/>
          <p:cNvPicPr>
            <a:picLocks noChangeAspect="1"/>
          </p:cNvPicPr>
          <p:nvPr/>
        </p:nvPicPr>
        <p:blipFill>
          <a:blip r:embed="rId3" cstate="print"/>
          <a:srcRect b="35728"/>
          <a:stretch>
            <a:fillRect/>
          </a:stretch>
        </p:blipFill>
        <p:spPr>
          <a:xfrm>
            <a:off x="381000" y="2549675"/>
            <a:ext cx="2202903" cy="1660818"/>
          </a:xfrm>
          <a:prstGeom prst="rect">
            <a:avLst/>
          </a:prstGeom>
        </p:spPr>
      </p:pic>
      <p:pic>
        <p:nvPicPr>
          <p:cNvPr id="12" name="Picture 11" descr="Step2.png"/>
          <p:cNvPicPr>
            <a:picLocks noChangeAspect="1"/>
          </p:cNvPicPr>
          <p:nvPr/>
        </p:nvPicPr>
        <p:blipFill>
          <a:blip r:embed="rId4" cstate="print"/>
          <a:srcRect b="35680"/>
          <a:stretch>
            <a:fillRect/>
          </a:stretch>
        </p:blipFill>
        <p:spPr>
          <a:xfrm>
            <a:off x="2258119" y="2352675"/>
            <a:ext cx="2193375" cy="1783390"/>
          </a:xfrm>
          <a:prstGeom prst="rect">
            <a:avLst/>
          </a:prstGeom>
        </p:spPr>
      </p:pic>
      <p:pic>
        <p:nvPicPr>
          <p:cNvPr id="13" name="Picture 12" descr="Step3.png"/>
          <p:cNvPicPr>
            <a:picLocks noChangeAspect="1"/>
          </p:cNvPicPr>
          <p:nvPr/>
        </p:nvPicPr>
        <p:blipFill>
          <a:blip r:embed="rId5" cstate="print"/>
          <a:srcRect b="35433"/>
          <a:stretch>
            <a:fillRect/>
          </a:stretch>
        </p:blipFill>
        <p:spPr>
          <a:xfrm>
            <a:off x="4134084" y="2378168"/>
            <a:ext cx="2202903" cy="1779162"/>
          </a:xfrm>
          <a:prstGeom prst="rect">
            <a:avLst/>
          </a:prstGeom>
        </p:spPr>
      </p:pic>
      <p:pic>
        <p:nvPicPr>
          <p:cNvPr id="3074" name="Picture 2" descr="\\server2\ftp_root\clients\White_Whale\6-00563_AnahCameron\Client Supplied\WVHA-small-vector.png"/>
          <p:cNvPicPr>
            <a:picLocks noChangeAspect="1" noChangeArrowheads="1"/>
          </p:cNvPicPr>
          <p:nvPr/>
        </p:nvPicPr>
        <p:blipFill>
          <a:blip r:embed="rId6" cstate="print"/>
          <a:srcRect/>
          <a:stretch>
            <a:fillRect/>
          </a:stretch>
        </p:blipFill>
        <p:spPr bwMode="auto">
          <a:xfrm>
            <a:off x="6693412" y="1210862"/>
            <a:ext cx="2333625" cy="2366962"/>
          </a:xfrm>
          <a:prstGeom prst="rect">
            <a:avLst/>
          </a:prstGeom>
          <a:noFill/>
        </p:spPr>
      </p:pic>
      <p:pic>
        <p:nvPicPr>
          <p:cNvPr id="3075" name="Picture 3" descr="C:\Program Files\Microsoft Resource DVD Artwork\DVD_ART\BoxShots_Logos\Windows Vista\Windows Vista Logo Vertical W.png"/>
          <p:cNvPicPr>
            <a:picLocks noChangeAspect="1" noChangeArrowheads="1"/>
          </p:cNvPicPr>
          <p:nvPr/>
        </p:nvPicPr>
        <p:blipFill>
          <a:blip r:embed="rId7" cstate="print"/>
          <a:srcRect/>
          <a:stretch>
            <a:fillRect/>
          </a:stretch>
        </p:blipFill>
        <p:spPr bwMode="auto">
          <a:xfrm>
            <a:off x="6906177" y="4658687"/>
            <a:ext cx="1803658" cy="1263418"/>
          </a:xfrm>
          <a:prstGeom prst="rect">
            <a:avLst/>
          </a:prstGeom>
          <a:noFill/>
        </p:spPr>
      </p:pic>
      <p:sp>
        <p:nvSpPr>
          <p:cNvPr id="17" name="Chevron 16"/>
          <p:cNvSpPr/>
          <p:nvPr/>
        </p:nvSpPr>
        <p:spPr bwMode="auto">
          <a:xfrm>
            <a:off x="4136065" y="4343399"/>
            <a:ext cx="2179675" cy="887819"/>
          </a:xfrm>
          <a:prstGeom prst="chevron">
            <a:avLst/>
          </a:prstGeom>
          <a:gradFill flip="none" rotWithShape="1">
            <a:gsLst>
              <a:gs pos="25000">
                <a:srgbClr val="8A6CDE"/>
              </a:gs>
              <a:gs pos="50000">
                <a:srgbClr val="9400E6"/>
              </a:gs>
              <a:gs pos="51000">
                <a:srgbClr val="8A6CDE"/>
              </a:gs>
              <a:gs pos="85000">
                <a:srgbClr val="9400E6"/>
              </a:gs>
            </a:gsLst>
            <a:path path="circle">
              <a:fillToRect l="100000" t="100000"/>
            </a:path>
            <a:tileRect r="-100000" b="-100000"/>
          </a:gradFill>
          <a:ln>
            <a:noFill/>
            <a:headEnd type="none" w="med" len="med"/>
            <a:tailEnd type="none" w="med" len="med"/>
          </a:ln>
          <a:effectLst>
            <a:outerShdw blurRad="152400" dist="38100" dir="2700000" algn="tl" rotWithShape="0">
              <a:srgbClr val="9400E6">
                <a:alpha val="30000"/>
              </a:srgbClr>
            </a:outerShdw>
          </a:effectLst>
          <a:scene3d>
            <a:camera prst="orthographicFront"/>
            <a:lightRig rig="contrasting" dir="t">
              <a:rot lat="0" lon="0" rev="5400000"/>
            </a:lightRig>
          </a:scene3d>
          <a:sp3d contourW="12700" prstMaterial="clear">
            <a:bevelT w="254000" h="127000"/>
            <a:bevelB w="254000" h="127000"/>
            <a:extrusionClr>
              <a:srgbClr val="9400E6"/>
            </a:extrusionClr>
            <a:contourClr>
              <a:srgbClr val="9400E6"/>
            </a:contourClr>
          </a:sp3d>
        </p:spPr>
        <p:style>
          <a:lnRef idx="3">
            <a:schemeClr val="lt1"/>
          </a:lnRef>
          <a:fillRef idx="1">
            <a:schemeClr val="accent1"/>
          </a:fillRef>
          <a:effectRef idx="1">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smtClean="0">
                <a:solidFill>
                  <a:srgbClr val="FFFFFF"/>
                </a:solidFill>
              </a:rPr>
              <a:t>Reports and</a:t>
            </a:r>
            <a:br>
              <a:rPr lang="en-US" sz="2000" dirty="0" smtClean="0">
                <a:solidFill>
                  <a:srgbClr val="FFFFFF"/>
                </a:solidFill>
              </a:rPr>
            </a:br>
            <a:r>
              <a:rPr lang="en-US" sz="2000" dirty="0" smtClean="0">
                <a:solidFill>
                  <a:srgbClr val="FFFFFF"/>
                </a:solidFill>
              </a:rPr>
              <a:t>Proposals</a:t>
            </a:r>
          </a:p>
        </p:txBody>
      </p:sp>
      <p:sp>
        <p:nvSpPr>
          <p:cNvPr id="18" name="Chevron 17"/>
          <p:cNvSpPr/>
          <p:nvPr/>
        </p:nvSpPr>
        <p:spPr bwMode="auto">
          <a:xfrm>
            <a:off x="2200939" y="4343399"/>
            <a:ext cx="2179675" cy="887819"/>
          </a:xfrm>
          <a:prstGeom prst="chevron">
            <a:avLst/>
          </a:prstGeom>
          <a:gradFill flip="none" rotWithShape="1">
            <a:gsLst>
              <a:gs pos="25000">
                <a:schemeClr val="accent4">
                  <a:lumMod val="40000"/>
                  <a:lumOff val="60000"/>
                </a:schemeClr>
              </a:gs>
              <a:gs pos="50000">
                <a:schemeClr val="accent4"/>
              </a:gs>
              <a:gs pos="51000">
                <a:schemeClr val="accent4">
                  <a:lumMod val="40000"/>
                  <a:lumOff val="60000"/>
                </a:schemeClr>
              </a:gs>
              <a:gs pos="85000">
                <a:schemeClr val="accent4"/>
              </a:gs>
            </a:gsLst>
            <a:path path="circle">
              <a:fillToRect l="100000" t="100000"/>
            </a:path>
            <a:tileRect r="-100000" b="-100000"/>
          </a:gradFill>
          <a:ln>
            <a:noFill/>
            <a:headEnd type="none" w="med" len="med"/>
            <a:tailEnd type="none" w="med" len="med"/>
          </a:ln>
          <a:effectLst>
            <a:outerShdw blurRad="152400" dist="38100" dir="2700000" algn="tl" rotWithShape="0">
              <a:schemeClr val="accent4">
                <a:alpha val="30000"/>
              </a:schemeClr>
            </a:outerShdw>
          </a:effectLst>
          <a:scene3d>
            <a:camera prst="orthographicFront"/>
            <a:lightRig rig="contrasting" dir="t">
              <a:rot lat="0" lon="0" rev="5400000"/>
            </a:lightRig>
          </a:scene3d>
          <a:sp3d extrusionH="76200" contourW="12700" prstMaterial="clear">
            <a:bevelT w="254000" h="127000"/>
            <a:bevelB w="254000" h="127000"/>
            <a:extrusionClr>
              <a:schemeClr val="accent4"/>
            </a:extrusionClr>
            <a:contourClr>
              <a:schemeClr val="accent4"/>
            </a:contourClr>
          </a:sp3d>
        </p:spPr>
        <p:style>
          <a:lnRef idx="3">
            <a:schemeClr val="lt1"/>
          </a:lnRef>
          <a:fillRef idx="1">
            <a:schemeClr val="accent1"/>
          </a:fillRef>
          <a:effectRef idx="1">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smtClean="0">
                <a:solidFill>
                  <a:srgbClr val="FFFFFF"/>
                </a:solidFill>
              </a:rPr>
              <a:t>Compatibility</a:t>
            </a:r>
            <a:br>
              <a:rPr lang="en-US" sz="2000" dirty="0" smtClean="0">
                <a:solidFill>
                  <a:srgbClr val="FFFFFF"/>
                </a:solidFill>
              </a:rPr>
            </a:br>
            <a:r>
              <a:rPr lang="en-US" sz="2000" dirty="0" smtClean="0">
                <a:solidFill>
                  <a:srgbClr val="FFFFFF"/>
                </a:solidFill>
              </a:rPr>
              <a:t>Analysis</a:t>
            </a:r>
          </a:p>
        </p:txBody>
      </p:sp>
      <p:sp>
        <p:nvSpPr>
          <p:cNvPr id="19" name="Chevron 18"/>
          <p:cNvSpPr/>
          <p:nvPr/>
        </p:nvSpPr>
        <p:spPr bwMode="auto">
          <a:xfrm>
            <a:off x="281762" y="4343399"/>
            <a:ext cx="2179675" cy="887819"/>
          </a:xfrm>
          <a:prstGeom prst="chevron">
            <a:avLst/>
          </a:prstGeom>
          <a:gradFill flip="none" rotWithShape="1">
            <a:gsLst>
              <a:gs pos="25000">
                <a:srgbClr val="FF0000"/>
              </a:gs>
              <a:gs pos="50000">
                <a:srgbClr val="C00000"/>
              </a:gs>
              <a:gs pos="51000">
                <a:srgbClr val="FF0000"/>
              </a:gs>
              <a:gs pos="85000">
                <a:srgbClr val="C00000"/>
              </a:gs>
            </a:gsLst>
            <a:path path="circle">
              <a:fillToRect l="100000" t="100000"/>
            </a:path>
            <a:tileRect r="-100000" b="-100000"/>
          </a:gradFill>
          <a:ln>
            <a:noFill/>
            <a:headEnd type="none" w="med" len="med"/>
            <a:tailEnd type="none" w="med" len="med"/>
          </a:ln>
          <a:effectLst>
            <a:outerShdw blurRad="152400" dist="38100" dir="2700000" algn="tl" rotWithShape="0">
              <a:srgbClr val="C00000">
                <a:alpha val="30000"/>
              </a:srgbClr>
            </a:outerShdw>
          </a:effectLst>
          <a:scene3d>
            <a:camera prst="orthographicFront"/>
            <a:lightRig rig="contrasting" dir="t">
              <a:rot lat="0" lon="0" rev="5400000"/>
            </a:lightRig>
          </a:scene3d>
          <a:sp3d contourW="12700" prstMaterial="clear">
            <a:bevelT w="254000" h="127000"/>
            <a:bevelB w="254000" h="127000"/>
            <a:extrusionClr>
              <a:srgbClr val="C00000"/>
            </a:extrusionClr>
            <a:contourClr>
              <a:srgbClr val="C00000"/>
            </a:contourClr>
          </a:sp3d>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r>
              <a:rPr lang="en-US" sz="2000" dirty="0" smtClean="0">
                <a:solidFill>
                  <a:srgbClr val="FFFFFF"/>
                </a:solidFill>
              </a:rPr>
              <a:t>Hardware</a:t>
            </a:r>
            <a:br>
              <a:rPr lang="en-US" sz="2000" dirty="0" smtClean="0">
                <a:solidFill>
                  <a:srgbClr val="FFFFFF"/>
                </a:solidFill>
              </a:rPr>
            </a:br>
            <a:r>
              <a:rPr lang="en-US" sz="2000" dirty="0" smtClean="0">
                <a:solidFill>
                  <a:srgbClr val="FFFFFF"/>
                </a:solidFill>
              </a:rPr>
              <a:t>Inventory</a:t>
            </a:r>
          </a:p>
        </p:txBody>
      </p:sp>
      <p:sp>
        <p:nvSpPr>
          <p:cNvPr id="20" name="TextBox 19"/>
          <p:cNvSpPr txBox="1"/>
          <p:nvPr/>
        </p:nvSpPr>
        <p:spPr>
          <a:xfrm>
            <a:off x="381000" y="1420813"/>
            <a:ext cx="6562060" cy="584775"/>
          </a:xfrm>
          <a:prstGeom prst="rect">
            <a:avLst/>
          </a:prstGeom>
          <a:noFill/>
        </p:spPr>
        <p:txBody>
          <a:bodyPr wrap="square" rtlCol="0">
            <a:spAutoFit/>
          </a:bodyPr>
          <a:lstStyle/>
          <a:p>
            <a:r>
              <a:rPr lang="en-US" sz="3200" dirty="0" smtClean="0">
                <a:solidFill>
                  <a:schemeClr val="accent1"/>
                </a:solidFill>
              </a:rPr>
              <a:t>No software agents; no concerns</a:t>
            </a:r>
            <a:endParaRPr lang="en-US" sz="3200" dirty="0">
              <a:solidFill>
                <a:schemeClr val="accent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074"/>
                                        </p:tgtEl>
                                        <p:attrNameLst>
                                          <p:attrName>style.visibility</p:attrName>
                                        </p:attrNameLst>
                                      </p:cBhvr>
                                      <p:to>
                                        <p:strVal val="visible"/>
                                      </p:to>
                                    </p:set>
                                    <p:animEffect transition="in" filter="fade">
                                      <p:cBhvr>
                                        <p:cTn id="31" dur="500"/>
                                        <p:tgtEl>
                                          <p:spTgt spid="307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nodeType="withEffect">
                                  <p:stCondLst>
                                    <p:cond delay="0"/>
                                  </p:stCondLst>
                                  <p:childTnLst>
                                    <p:set>
                                      <p:cBhvr>
                                        <p:cTn id="36" dur="1" fill="hold">
                                          <p:stCondLst>
                                            <p:cond delay="0"/>
                                          </p:stCondLst>
                                        </p:cTn>
                                        <p:tgtEl>
                                          <p:spTgt spid="3075"/>
                                        </p:tgtEl>
                                        <p:attrNameLst>
                                          <p:attrName>style.visibility</p:attrName>
                                        </p:attrNameLst>
                                      </p:cBhvr>
                                      <p:to>
                                        <p:strVal val="visible"/>
                                      </p:to>
                                    </p:set>
                                    <p:animEffect transition="in" filter="fade">
                                      <p:cBhvr>
                                        <p:cTn id="3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7/26/2007 4:10:33 PM&quot;&gt;&lt;Slide id=&quot;333&quot; dur=&quot;468.6289&quot; bld=&quot;INVLD&quot;/&gt;&lt;Slide id=&quot;399&quot; dur=&quot;74.27734&quot;/&gt;&lt;Slide id=&quot;333&quot; dur=&quot;2.160156&quot;/&gt;&lt;Slide id=&quot;399&quot; dur=&quot;.984375&quot;/&gt;&lt;Slide id=&quot;335&quot; dur=&quot;22.19922&quot;/&gt;&lt;Slide id=&quot;340&quot; dur=&quot;92.73047&quot; bld=&quot;|62.6&quot;/&gt;&lt;Slide id=&quot;400&quot; dur=&quot;31.62109&quot;/&gt;&lt;Slide id=&quot;338&quot; dur=&quot;36.12109&quot;/&gt;&lt;Slide id=&quot;336&quot; dur=&quot;64.16406&quot;/&gt;&lt;Slide id=&quot;375&quot; dur=&quot;87.44141&quot;/&gt;&lt;Slide id=&quot;362&quot; dur=&quot;88.33594&quot; bld=&quot;|41.7&quot;/&gt;&lt;Slide id=&quot;363&quot; dur=&quot;88.94531&quot;/&gt;&lt;Slide id=&quot;364&quot; dur=&quot;2.933594&quot; bld=&quot;|.6&quot;/&gt;&lt;Slide id=&quot;365&quot; dur=&quot;36.80859&quot;/&gt;&lt;Slide id=&quot;366&quot; dur=&quot;38.64453&quot;/&gt;&lt;Slide id=&quot;367&quot; dur=&quot;363.4023&quot;/&gt;&lt;Slide id=&quot;368&quot; dur=&quot;64.48047&quot; bld=&quot;|0&quot;/&gt;&lt;Slide id=&quot;376&quot; dur=&quot;35.97656&quot;/&gt;&lt;Slide id=&quot;369&quot; dur=&quot;40.98828&quot; bld=&quot;|13.3|4.8|3.2&quot;/&gt;&lt;Slide id=&quot;392&quot; dur=&quot;82.00781&quot;/&gt;&lt;Slide id=&quot;370&quot; dur=&quot;56.58203&quot;/&gt;&lt;Slide id=&quot;373&quot; dur=&quot;30.16016&quot;/&gt;&lt;Slide id=&quot;384&quot; dur=&quot;22.74609&quot;/&gt;&lt;Slide id=&quot;411&quot; dur=&quot;82.41797&quot; bld=&quot;|23.4|17.5|11.1|21.2&quot;/&gt;&lt;Slide id=&quot;412&quot; dur=&quot;62.78906&quot;/&gt;&lt;Slide id=&quot;413&quot; dur=&quot;50.44531&quot;/&gt;&lt;Slide id=&quot;414&quot; dur=&quot;50.38672&quot;/&gt;&lt;Slide id=&quot;415&quot; dur=&quot;28.62891&quot;/&gt;&lt;Slide id=&quot;416&quot; dur=&quot;65.69922&quot; bld=&quot;|34.3&quot;/&gt;&lt;Slide id=&quot;417&quot; dur=&quot;29.1875&quot;/&gt;&lt;Slide id=&quot;418&quot; dur=&quot;49.35156&quot;/&gt;&lt;Slide id=&quot;419&quot; dur=&quot;73.79688&quot; bld=&quot;|10.7|5.6|.5|4.5|.5|13.2&quot;/&gt;&lt;Slide id=&quot;420&quot; dur=&quot;46.12109&quot;/&gt;&lt;Slide id=&quot;421&quot; dur=&quot;6.046875&quot;/&gt;&lt;Slide id=&quot;422&quot; dur=&quot;15.83594&quot;/&gt;&lt;Slide id=&quot;423&quot; dur=&quot;54.59766&quot;/&gt;&lt;Slide id=&quot;398&quot; dur=&quot;312.2969&quot;/&gt;&lt;Slide id=&quot;374&quot; dur=&quot;1.230469&quot;/&gt;&lt;Slide id=&quot;378&quot; dur=&quot;33.5&quot;/&gt;&lt;Slide id=&quot;341&quot; dur=&quot;33.68359&quot; bld=&quot;|1.6|2.4|3.5|1.5|1.3|1.5|1.5|1.5|1|5.4&quot;/&gt;&lt;Slide id=&quot;342&quot; dur=&quot;28.51953&quot; bld=&quot;|.9|22.8&quot;/&gt;&lt;Slide id=&quot;343&quot; dur=&quot;19.9375&quot; bld=&quot;|1.2|11.9&quot;/&gt;&lt;Slide id=&quot;383&quot; dur=&quot;27.35156&quot;/&gt;&lt;Slide id=&quot;345&quot; dur=&quot;65.16797&quot; bld=&quot;|.1&quot;/&gt;&lt;Slide id=&quot;346&quot; dur=&quot;40.45703&quot;/&gt;&lt;Slide id=&quot;347&quot; dur=&quot;59.46875&quot;/&gt;&lt;Slide id=&quot;348&quot; dur=&quot;14.84766&quot;/&gt;&lt;Slide id=&quot;349&quot; dur=&quot;18.97266&quot;/&gt;&lt;Slide id=&quot;350&quot; dur=&quot;21.49609&quot;/&gt;&lt;Slide id=&quot;351&quot; dur=&quot;36.07813&quot;/&gt;&lt;Slide id=&quot;352&quot; dur=&quot;28.60156&quot;/&gt;&lt;Slide id=&quot;353&quot; dur=&quot;28.57422&quot;/&gt;&lt;Slide id=&quot;354&quot; dur=&quot;16.23828&quot;/&gt;&lt;Slide id=&quot;382&quot; dur=&quot;27.79297&quot;/&gt;&lt;Slide id=&quot;381&quot; dur=&quot;78.13672&quot;/&gt;&lt;Slide id=&quot;393&quot; dur=&quot;46.41016&quot;/&gt;&lt;Slide id=&quot;397&quot; dur=&quot;11.53125&quot;/&gt;&lt;Slide id=&quot;395&quot; dur=&quot;24.30078&quot;/&gt;&lt;Slide id=&quot;425&quot; dur=&quot;49.65625&quot; bld=&quot;|.1|.9&quot;/&gt;&lt;Slide id=&quot;380&quot; dur=&quot;268.5977&quot;/&gt;&lt;/Timings&gt;&lt;Timings time=&quot;7/26/2007 4:08:07 PM&quot;&gt;&lt;Slide id=&quot;333&quot; dur=&quot;31.30078&quot; bld=&quot;INVLD&quot;/&gt;&lt;/Timings&gt;&lt;Timings time=&quot;7/26/2007 4:02:35 PM&quot;&gt;&lt;Slide id=&quot;384&quot; dur=&quot;1.480469&quot; bld=&quot;INVLD&quot;/&gt;&lt;Slide id=&quot;411&quot; dur=&quot;4.121094&quot; bld=&quot;|.6|.7|.7|.6&quot;/&gt;&lt;Slide id=&quot;412&quot; dur=&quot;.8984375&quot;/&gt;&lt;Slide id=&quot;413&quot; dur=&quot;.8515625&quot;/&gt;&lt;Slide id=&quot;414&quot; dur=&quot;.8359375&quot;/&gt;&lt;Slide id=&quot;415&quot; dur=&quot;.8242188&quot;/&gt;&lt;Slide id=&quot;416&quot; dur=&quot;2.105469&quot; bld=&quot;|.5&quot;/&gt;&lt;Slide id=&quot;417&quot; dur=&quot;1.269531&quot;/&gt;&lt;Slide id=&quot;418&quot; dur=&quot;1.132813&quot;/&gt;&lt;Slide id=&quot;419&quot; dur=&quot;3.949219&quot; bld=&quot;|.4|.7|.5|.2|.5|.3&quot;/&gt;&lt;Slide id=&quot;420&quot; dur=&quot;2.15625&quot;/&gt;&lt;Slide id=&quot;421&quot; dur=&quot;1.453125&quot;/&gt;&lt;Slide id=&quot;422&quot; dur=&quot;1.398438&quot;/&gt;&lt;Slide id=&quot;423&quot; dur=&quot;2.574219&quot;/&gt;&lt;Slide id=&quot;398&quot; dur=&quot;2.710938&quot;/&gt;&lt;Slide id=&quot;374&quot; dur=&quot;5.167969&quot;/&gt;&lt;Slide id=&quot;398&quot; dur=&quot;189.2656&quot;/&gt;&lt;/Timings&gt;&lt;/WMTools&gt;"/>
</p:tagLst>
</file>

<file path=ppt/tags/tag2.xml><?xml version="1.0" encoding="utf-8"?>
<p:tagLst xmlns:a="http://schemas.openxmlformats.org/drawingml/2006/main" xmlns:r="http://schemas.openxmlformats.org/officeDocument/2006/relationships" xmlns:p="http://schemas.openxmlformats.org/presentationml/2006/main">
  <p:tag name="TIMING" val="|.6"/>
</p:tagLst>
</file>

<file path=ppt/tags/tag3.xml><?xml version="1.0" encoding="utf-8"?>
<p:tagLst xmlns:a="http://schemas.openxmlformats.org/drawingml/2006/main" xmlns:r="http://schemas.openxmlformats.org/officeDocument/2006/relationships" xmlns:p="http://schemas.openxmlformats.org/presentationml/2006/main">
  <p:tag name="TIMING" val="|0"/>
</p:tagLst>
</file>

<file path=ppt/tags/tag4.xml><?xml version="1.0" encoding="utf-8"?>
<p:tagLst xmlns:a="http://schemas.openxmlformats.org/drawingml/2006/main" xmlns:r="http://schemas.openxmlformats.org/officeDocument/2006/relationships" xmlns:p="http://schemas.openxmlformats.org/presentationml/2006/main">
  <p:tag name="TIMING" val="|23.4|17.5|11.1|21.2"/>
</p:tagLst>
</file>

<file path=ppt/tags/tag5.xml><?xml version="1.0" encoding="utf-8"?>
<p:tagLst xmlns:a="http://schemas.openxmlformats.org/drawingml/2006/main" xmlns:r="http://schemas.openxmlformats.org/officeDocument/2006/relationships" xmlns:p="http://schemas.openxmlformats.org/presentationml/2006/main">
  <p:tag name="TIMING" val="|34.3"/>
</p:tagLst>
</file>

<file path=ppt/tags/tag6.xml><?xml version="1.0" encoding="utf-8"?>
<p:tagLst xmlns:a="http://schemas.openxmlformats.org/drawingml/2006/main" xmlns:r="http://schemas.openxmlformats.org/officeDocument/2006/relationships" xmlns:p="http://schemas.openxmlformats.org/presentationml/2006/main">
  <p:tag name="TIMING" val="|10.7|5.6|.5|4.5|.5|13.2"/>
</p:tagLst>
</file>

<file path=ppt/tags/tag7.xml><?xml version="1.0" encoding="utf-8"?>
<p:tagLst xmlns:a="http://schemas.openxmlformats.org/drawingml/2006/main" xmlns:r="http://schemas.openxmlformats.org/officeDocument/2006/relationships" xmlns:p="http://schemas.openxmlformats.org/presentationml/2006/main">
  <p:tag name="TIMING" val="|1.6|2.4|3.5|1.5|1.3|1.5|1.5|1.5|1|5.4"/>
</p:tagLst>
</file>

<file path=ppt/tags/tag8.xml><?xml version="1.0" encoding="utf-8"?>
<p:tagLst xmlns:a="http://schemas.openxmlformats.org/drawingml/2006/main" xmlns:r="http://schemas.openxmlformats.org/officeDocument/2006/relationships" xmlns:p="http://schemas.openxmlformats.org/presentationml/2006/main">
  <p:tag name="TIMING" val="|1.2|11.9"/>
</p:tagLst>
</file>

<file path=ppt/tags/tag9.xml><?xml version="1.0" encoding="utf-8"?>
<p:tagLst xmlns:a="http://schemas.openxmlformats.org/drawingml/2006/main" xmlns:r="http://schemas.openxmlformats.org/officeDocument/2006/relationships" xmlns:p="http://schemas.openxmlformats.org/presentationml/2006/main">
  <p:tag name="TIMING" val="|.1"/>
</p:tagLst>
</file>

<file path=ppt/theme/theme1.xml><?xml version="1.0" encoding="utf-8"?>
<a:theme xmlns:a="http://schemas.openxmlformats.org/drawingml/2006/main" name="TechEd2007-ITForum">
  <a:themeElements>
    <a:clrScheme name="Custom 4">
      <a:dk1>
        <a:srgbClr val="0076BF"/>
      </a:dk1>
      <a:lt1>
        <a:srgbClr val="00AEDB"/>
      </a:lt1>
      <a:dk2>
        <a:srgbClr val="666666"/>
      </a:dk2>
      <a:lt2>
        <a:srgbClr val="CCCCCC"/>
      </a:lt2>
      <a:accent1>
        <a:srgbClr val="FFFFFF"/>
      </a:accent1>
      <a:accent2>
        <a:srgbClr val="00AEDB"/>
      </a:accent2>
      <a:accent3>
        <a:srgbClr val="FFCC00"/>
      </a:accent3>
      <a:accent4>
        <a:srgbClr val="66CC33"/>
      </a:accent4>
      <a:accent5>
        <a:srgbClr val="00AEDB"/>
      </a:accent5>
      <a:accent6>
        <a:srgbClr val="002B7F"/>
      </a:accent6>
      <a:hlink>
        <a:srgbClr val="00AEDB"/>
      </a:hlink>
      <a:folHlink>
        <a:srgbClr val="00ADDA"/>
      </a:folHlink>
    </a:clrScheme>
    <a:fontScheme name="Microsoft">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9F9F8"/>
        </a:lt1>
        <a:dk2>
          <a:srgbClr val="F37736"/>
        </a:dk2>
        <a:lt2>
          <a:srgbClr val="DDDDDD"/>
        </a:lt2>
        <a:accent1>
          <a:srgbClr val="FEC214"/>
        </a:accent1>
        <a:accent2>
          <a:srgbClr val="A2C83A"/>
        </a:accent2>
        <a:accent3>
          <a:srgbClr val="FBFBFB"/>
        </a:accent3>
        <a:accent4>
          <a:srgbClr val="000000"/>
        </a:accent4>
        <a:accent5>
          <a:srgbClr val="FEDDAA"/>
        </a:accent5>
        <a:accent6>
          <a:srgbClr val="92B534"/>
        </a:accent6>
        <a:hlink>
          <a:srgbClr val="519CD5"/>
        </a:hlink>
        <a:folHlink>
          <a:srgbClr val="A2998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70857CDB04EB469EECD4E487B3CA34" ma:contentTypeVersion="0" ma:contentTypeDescription="Create a new document." ma:contentTypeScope="" ma:versionID="598601750d98eb3948a33f9ca4a10b3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A515AC37-4EB4-4340-8C8F-60D9475C7D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17FB39D6-665A-4923-8E16-567975863F2D}">
  <ds:schemaRefs>
    <ds:schemaRef ds:uri="http://schemas.microsoft.com/sharepoint/v3/contenttype/forms"/>
  </ds:schemaRefs>
</ds:datastoreItem>
</file>

<file path=customXml/itemProps3.xml><?xml version="1.0" encoding="utf-8"?>
<ds:datastoreItem xmlns:ds="http://schemas.openxmlformats.org/officeDocument/2006/customXml" ds:itemID="{030F5FD0-C381-4A58-ABAA-DC91F837ADDB}">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WPC 07 Breakout Template FINAL</Template>
  <TotalTime>11351</TotalTime>
  <Words>1284</Words>
  <Application>Microsoft Office PowerPoint</Application>
  <PresentationFormat>On-screen Show (4:3)</PresentationFormat>
  <Paragraphs>337</Paragraphs>
  <Slides>40</Slides>
  <Notes>39</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TechEd2007-ITForum</vt:lpstr>
      <vt:lpstr>Accelerating Windows Vista Deployment Projects with Windows Vista Solution Accelerators</vt:lpstr>
      <vt:lpstr>Agenda</vt:lpstr>
      <vt:lpstr>The Scenarios Covered</vt:lpstr>
      <vt:lpstr>Solution Accelerators</vt:lpstr>
      <vt:lpstr>Windows Vista Accelerators</vt:lpstr>
      <vt:lpstr>Minimum Requirements</vt:lpstr>
      <vt:lpstr>Scenario 1</vt:lpstr>
      <vt:lpstr>Understanding Hardware Specs</vt:lpstr>
      <vt:lpstr>Windows Vista Hardware Assessment</vt:lpstr>
      <vt:lpstr>Why Windows Vista Hardware Assessment?</vt:lpstr>
      <vt:lpstr>Detailed Report (Microsoft Excel) Summary Report (Microsoft Word)</vt:lpstr>
      <vt:lpstr>Windows Vista Hardware Accessment</vt:lpstr>
      <vt:lpstr>New Features</vt:lpstr>
      <vt:lpstr>Scenario 2</vt:lpstr>
      <vt:lpstr>Microsoft Deployment</vt:lpstr>
      <vt:lpstr>What Is The Microsoft Deployment Solution Accelerator?</vt:lpstr>
      <vt:lpstr>Microsoft Deployment The tools</vt:lpstr>
      <vt:lpstr>What’s new in Microsoft Deployment?</vt:lpstr>
      <vt:lpstr>What’s new in Microsoft Deployment?</vt:lpstr>
      <vt:lpstr>What’s new in Microsoft Deployment?</vt:lpstr>
      <vt:lpstr>Scenario 3</vt:lpstr>
      <vt:lpstr>Windows Vista Security Guide</vt:lpstr>
      <vt:lpstr>The Guide Focuses On…</vt:lpstr>
      <vt:lpstr>What’s In The Guide? </vt:lpstr>
      <vt:lpstr>Two Baseline Security Configurations</vt:lpstr>
      <vt:lpstr>How The Vista Security Guide Works</vt:lpstr>
      <vt:lpstr>Scenario 2 Continued</vt:lpstr>
      <vt:lpstr>Microsoft Deployment</vt:lpstr>
      <vt:lpstr>Scenario 4</vt:lpstr>
      <vt:lpstr>Service Management Concerns What is the best way to balance objectives?</vt:lpstr>
      <vt:lpstr>Microsoft Operations Framework The three models</vt:lpstr>
      <vt:lpstr>Windows Vista Service Life-Cycle Management Role-based guidance for the desktop service</vt:lpstr>
      <vt:lpstr>End-To-End Guidance Spanning The Service Life-Cycle</vt:lpstr>
      <vt:lpstr>Overview Of Service Life-Cycle Job Aids</vt:lpstr>
      <vt:lpstr>Let’s Review</vt:lpstr>
      <vt:lpstr>Call To Action</vt:lpstr>
      <vt:lpstr>Resources</vt:lpstr>
      <vt:lpstr>Resources</vt:lpstr>
      <vt:lpstr>Complete your evaluation on the My Event pages of the website at the CommNet or the Feedback Terminals to win!</vt:lpstr>
      <vt:lpstr>Slide 40</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Vista —Assess,Deploy, Secure, And Operate:  Use Solution Accelerators to drive engagements</dc:title>
  <dc:subject>TechEd IT Forum</dc:subject>
  <dc:creator>&lt;Speaker Name Here&gt;</dc:creator>
  <cp:keywords>WPC, WWPC 2007, 07, Partner Program</cp:keywords>
  <dc:description>Template design: Joepan
Formatting: David Griffith, Silver Fox Productions, Inc.
Event Date:
Event Location:
Audience:</dc:description>
  <cp:lastModifiedBy>Microsoft</cp:lastModifiedBy>
  <cp:revision>306</cp:revision>
  <dcterms:created xsi:type="dcterms:W3CDTF">2007-06-12T19:48:04Z</dcterms:created>
  <dcterms:modified xsi:type="dcterms:W3CDTF">2007-11-12T15:37:10Z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0x0101005770857CDB04EB469EECD4E487B3CA34</vt:lpwstr>
  </property>
</Properties>
</file>