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09" r:id="rId3"/>
    <p:sldId id="312" r:id="rId4"/>
    <p:sldId id="310" r:id="rId5"/>
    <p:sldId id="334" r:id="rId6"/>
    <p:sldId id="314" r:id="rId7"/>
    <p:sldId id="315" r:id="rId8"/>
    <p:sldId id="319" r:id="rId9"/>
    <p:sldId id="320" r:id="rId10"/>
    <p:sldId id="321" r:id="rId11"/>
    <p:sldId id="336" r:id="rId12"/>
    <p:sldId id="337" r:id="rId13"/>
    <p:sldId id="338" r:id="rId14"/>
    <p:sldId id="332" r:id="rId15"/>
    <p:sldId id="324" r:id="rId16"/>
    <p:sldId id="335" r:id="rId17"/>
    <p:sldId id="326" r:id="rId18"/>
    <p:sldId id="333" r:id="rId19"/>
    <p:sldId id="339" r:id="rId20"/>
    <p:sldId id="292" r:id="rId21"/>
    <p:sldId id="343" r:id="rId22"/>
    <p:sldId id="344" r:id="rId23"/>
    <p:sldId id="293" r:id="rId24"/>
    <p:sldId id="329" r:id="rId25"/>
    <p:sldId id="330" r:id="rId26"/>
    <p:sldId id="33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prstClr val="red"/>
    </p:penClr>
  </p:showPr>
  <p:clrMru>
    <a:srgbClr val="FFFFFF"/>
    <a:srgbClr val="00AEDB"/>
    <a:srgbClr val="CCFFFF"/>
    <a:srgbClr val="CCECFF"/>
    <a:srgbClr val="99CCFF"/>
    <a:srgbClr val="666666"/>
    <a:srgbClr val="D59E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64402" autoAdjust="0"/>
  </p:normalViewPr>
  <p:slideViewPr>
    <p:cSldViewPr snapToGrid="0">
      <p:cViewPr>
        <p:scale>
          <a:sx n="80" d="100"/>
          <a:sy n="80" d="100"/>
        </p:scale>
        <p:origin x="-510" y="-654"/>
      </p:cViewPr>
      <p:guideLst>
        <p:guide orient="horz" pos="1565"/>
        <p:guide orient="horz" pos="4195"/>
        <p:guide pos="2880"/>
        <p:guide pos="340"/>
        <p:guide pos="11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F9637-E5B1-43C5-9807-8C9242A85B65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B0AFA611-C57A-4496-AC8F-62C36489AACB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Collect</a:t>
          </a:r>
          <a:endParaRPr lang="en-US" dirty="0">
            <a:solidFill>
              <a:srgbClr val="FFFFFF"/>
            </a:solidFill>
          </a:endParaRPr>
        </a:p>
      </dgm:t>
    </dgm:pt>
    <dgm:pt modelId="{D35D03A0-F1F1-417F-8A9E-2F1DC3CF7747}" type="parTrans" cxnId="{4A435EA0-86BE-40FE-B055-1DE94E75A617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65713E4-2AF4-4D8D-BD8D-1214D94DE6D9}" type="sibTrans" cxnId="{4A435EA0-86BE-40FE-B055-1DE94E75A617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4B71EE24-9729-4858-B87D-08F1B0CF1A42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Test and Mitigate</a:t>
          </a:r>
          <a:endParaRPr lang="en-US" dirty="0">
            <a:solidFill>
              <a:srgbClr val="FFFFFF"/>
            </a:solidFill>
          </a:endParaRPr>
        </a:p>
      </dgm:t>
    </dgm:pt>
    <dgm:pt modelId="{CD6442F2-9F66-4437-909B-C4A0F8B0E980}" type="parTrans" cxnId="{412E1D14-D575-4EFF-9709-0FDD6D5D743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C9F91ECB-03D7-41C5-A873-BF7054312159}" type="sibTrans" cxnId="{412E1D14-D575-4EFF-9709-0FDD6D5D7431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FCC2C4D5-5DD3-4F01-B3B7-0582CB91E111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Analyze</a:t>
          </a:r>
          <a:endParaRPr lang="en-US" dirty="0">
            <a:solidFill>
              <a:srgbClr val="FFFFFF"/>
            </a:solidFill>
          </a:endParaRPr>
        </a:p>
      </dgm:t>
    </dgm:pt>
    <dgm:pt modelId="{3F9DD3B2-9C93-4DAD-A07C-E765FA40C702}" type="parTrans" cxnId="{34DDF5F2-144F-4007-9AA9-23034070E8A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D9553D2B-9852-48AA-A93D-2D936F57BD48}" type="sibTrans" cxnId="{34DDF5F2-144F-4007-9AA9-23034070E8A3}">
      <dgm:prSet/>
      <dgm:spPr/>
      <dgm:t>
        <a:bodyPr/>
        <a:lstStyle/>
        <a:p>
          <a:endParaRPr lang="en-US">
            <a:solidFill>
              <a:srgbClr val="FFFFFF"/>
            </a:solidFill>
          </a:endParaRPr>
        </a:p>
      </dgm:t>
    </dgm:pt>
    <dgm:pt modelId="{697A3A0B-D526-4031-ABEC-9AD0CBA64B3C}" type="pres">
      <dgm:prSet presAssocID="{40AF9637-E5B1-43C5-9807-8C9242A85B65}" presName="CompostProcess" presStyleCnt="0">
        <dgm:presLayoutVars>
          <dgm:dir/>
          <dgm:resizeHandles val="exact"/>
        </dgm:presLayoutVars>
      </dgm:prSet>
      <dgm:spPr/>
    </dgm:pt>
    <dgm:pt modelId="{0C7869AD-2EB5-486C-BFAE-825792CD7A77}" type="pres">
      <dgm:prSet presAssocID="{40AF9637-E5B1-43C5-9807-8C9242A85B65}" presName="arrow" presStyleLbl="bgShp" presStyleIdx="0" presStyleCnt="1"/>
      <dgm:spPr/>
    </dgm:pt>
    <dgm:pt modelId="{4EA4157A-E9E7-47E7-926D-540BBE38F61A}" type="pres">
      <dgm:prSet presAssocID="{40AF9637-E5B1-43C5-9807-8C9242A85B65}" presName="linearProcess" presStyleCnt="0"/>
      <dgm:spPr/>
    </dgm:pt>
    <dgm:pt modelId="{C26F6178-12B7-41AF-8493-2342070BDB7D}" type="pres">
      <dgm:prSet presAssocID="{B0AFA611-C57A-4496-AC8F-62C36489AAC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8202-60BA-4C1E-8C92-C1546B7C4868}" type="pres">
      <dgm:prSet presAssocID="{C65713E4-2AF4-4D8D-BD8D-1214D94DE6D9}" presName="sibTrans" presStyleCnt="0"/>
      <dgm:spPr/>
    </dgm:pt>
    <dgm:pt modelId="{197E6112-0F16-443F-AB40-F80B21EAF6F9}" type="pres">
      <dgm:prSet presAssocID="{FCC2C4D5-5DD3-4F01-B3B7-0582CB91E1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1AC17-D2A4-46C0-9B04-74B94E651743}" type="pres">
      <dgm:prSet presAssocID="{D9553D2B-9852-48AA-A93D-2D936F57BD48}" presName="sibTrans" presStyleCnt="0"/>
      <dgm:spPr/>
    </dgm:pt>
    <dgm:pt modelId="{0774E76F-8875-404C-AE20-7B767F3D30A5}" type="pres">
      <dgm:prSet presAssocID="{4B71EE24-9729-4858-B87D-08F1B0CF1A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DF5F2-144F-4007-9AA9-23034070E8A3}" srcId="{40AF9637-E5B1-43C5-9807-8C9242A85B65}" destId="{FCC2C4D5-5DD3-4F01-B3B7-0582CB91E111}" srcOrd="1" destOrd="0" parTransId="{3F9DD3B2-9C93-4DAD-A07C-E765FA40C702}" sibTransId="{D9553D2B-9852-48AA-A93D-2D936F57BD48}"/>
    <dgm:cxn modelId="{EF9CAEB4-78A6-4058-A45B-33FA51AEB702}" type="presOf" srcId="{40AF9637-E5B1-43C5-9807-8C9242A85B65}" destId="{697A3A0B-D526-4031-ABEC-9AD0CBA64B3C}" srcOrd="0" destOrd="0" presId="urn:microsoft.com/office/officeart/2005/8/layout/hProcess9"/>
    <dgm:cxn modelId="{4A435EA0-86BE-40FE-B055-1DE94E75A617}" srcId="{40AF9637-E5B1-43C5-9807-8C9242A85B65}" destId="{B0AFA611-C57A-4496-AC8F-62C36489AACB}" srcOrd="0" destOrd="0" parTransId="{D35D03A0-F1F1-417F-8A9E-2F1DC3CF7747}" sibTransId="{C65713E4-2AF4-4D8D-BD8D-1214D94DE6D9}"/>
    <dgm:cxn modelId="{6334FB1A-35C0-44AD-9776-27C4D43834DF}" type="presOf" srcId="{B0AFA611-C57A-4496-AC8F-62C36489AACB}" destId="{C26F6178-12B7-41AF-8493-2342070BDB7D}" srcOrd="0" destOrd="0" presId="urn:microsoft.com/office/officeart/2005/8/layout/hProcess9"/>
    <dgm:cxn modelId="{8C202C59-FE84-48D9-8BA8-9802313588FB}" type="presOf" srcId="{4B71EE24-9729-4858-B87D-08F1B0CF1A42}" destId="{0774E76F-8875-404C-AE20-7B767F3D30A5}" srcOrd="0" destOrd="0" presId="urn:microsoft.com/office/officeart/2005/8/layout/hProcess9"/>
    <dgm:cxn modelId="{D8350348-EE85-4557-B0AA-206689B399DE}" type="presOf" srcId="{FCC2C4D5-5DD3-4F01-B3B7-0582CB91E111}" destId="{197E6112-0F16-443F-AB40-F80B21EAF6F9}" srcOrd="0" destOrd="0" presId="urn:microsoft.com/office/officeart/2005/8/layout/hProcess9"/>
    <dgm:cxn modelId="{412E1D14-D575-4EFF-9709-0FDD6D5D7431}" srcId="{40AF9637-E5B1-43C5-9807-8C9242A85B65}" destId="{4B71EE24-9729-4858-B87D-08F1B0CF1A42}" srcOrd="2" destOrd="0" parTransId="{CD6442F2-9F66-4437-909B-C4A0F8B0E980}" sibTransId="{C9F91ECB-03D7-41C5-A873-BF7054312159}"/>
    <dgm:cxn modelId="{BBA11A7A-87CD-4194-8A1F-F7A33C9C0D0F}" type="presParOf" srcId="{697A3A0B-D526-4031-ABEC-9AD0CBA64B3C}" destId="{0C7869AD-2EB5-486C-BFAE-825792CD7A77}" srcOrd="0" destOrd="0" presId="urn:microsoft.com/office/officeart/2005/8/layout/hProcess9"/>
    <dgm:cxn modelId="{B6D9DF8B-B758-475B-8A56-1C25B209EB5F}" type="presParOf" srcId="{697A3A0B-D526-4031-ABEC-9AD0CBA64B3C}" destId="{4EA4157A-E9E7-47E7-926D-540BBE38F61A}" srcOrd="1" destOrd="0" presId="urn:microsoft.com/office/officeart/2005/8/layout/hProcess9"/>
    <dgm:cxn modelId="{18B38074-1F9F-4829-89F7-7123EA16F482}" type="presParOf" srcId="{4EA4157A-E9E7-47E7-926D-540BBE38F61A}" destId="{C26F6178-12B7-41AF-8493-2342070BDB7D}" srcOrd="0" destOrd="0" presId="urn:microsoft.com/office/officeart/2005/8/layout/hProcess9"/>
    <dgm:cxn modelId="{1C94C8BD-3A38-47CC-871D-6C302A831E3F}" type="presParOf" srcId="{4EA4157A-E9E7-47E7-926D-540BBE38F61A}" destId="{560C8202-60BA-4C1E-8C92-C1546B7C4868}" srcOrd="1" destOrd="0" presId="urn:microsoft.com/office/officeart/2005/8/layout/hProcess9"/>
    <dgm:cxn modelId="{2452113E-6ABE-4FB3-A413-7AD7D463B553}" type="presParOf" srcId="{4EA4157A-E9E7-47E7-926D-540BBE38F61A}" destId="{197E6112-0F16-443F-AB40-F80B21EAF6F9}" srcOrd="2" destOrd="0" presId="urn:microsoft.com/office/officeart/2005/8/layout/hProcess9"/>
    <dgm:cxn modelId="{4813D67A-EA1A-41A7-B611-F8DEF60EF03B}" type="presParOf" srcId="{4EA4157A-E9E7-47E7-926D-540BBE38F61A}" destId="{FD51AC17-D2A4-46C0-9B04-74B94E651743}" srcOrd="3" destOrd="0" presId="urn:microsoft.com/office/officeart/2005/8/layout/hProcess9"/>
    <dgm:cxn modelId="{202957B9-2876-4FEF-A7BD-D87FDD4AB7F2}" type="presParOf" srcId="{4EA4157A-E9E7-47E7-926D-540BBE38F61A}" destId="{0774E76F-8875-404C-AE20-7B767F3D30A5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54795-7857-40B7-B2BD-FE019125A56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25233-527B-4657-A698-2FF9B6810C4A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Relevance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0BEE19B-CA15-4117-8D1B-EAFE2758845B}" type="parTrans" cxnId="{5D752C14-757F-4EC8-A43A-A5016AFF1A9E}">
      <dgm:prSet/>
      <dgm:spPr/>
      <dgm:t>
        <a:bodyPr/>
        <a:lstStyle/>
        <a:p>
          <a:endParaRPr lang="en-US"/>
        </a:p>
      </dgm:t>
    </dgm:pt>
    <dgm:pt modelId="{7F849616-A8E5-4091-AD68-44E1568C2D97}" type="sibTrans" cxnId="{5D752C14-757F-4EC8-A43A-A5016AFF1A9E}">
      <dgm:prSet/>
      <dgm:spPr/>
      <dgm:t>
        <a:bodyPr/>
        <a:lstStyle/>
        <a:p>
          <a:endParaRPr lang="en-US"/>
        </a:p>
      </dgm:t>
    </dgm:pt>
    <dgm:pt modelId="{BA8CEB45-9E63-419A-BD6D-021D0450F01C}">
      <dgm:prSet phldrT="[Text]"/>
      <dgm:spPr/>
      <dgm:t>
        <a:bodyPr/>
        <a:lstStyle/>
        <a:p>
          <a:r>
            <a:rPr lang="en-US" dirty="0" smtClean="0"/>
            <a:t>Multiple versions</a:t>
          </a:r>
          <a:endParaRPr lang="en-US" dirty="0"/>
        </a:p>
      </dgm:t>
    </dgm:pt>
    <dgm:pt modelId="{BF5C4D50-B43D-4F3B-A34B-3496F27F469B}" type="parTrans" cxnId="{AF5DAD84-0D3C-490B-8AF2-A700BDA98F6D}">
      <dgm:prSet/>
      <dgm:spPr/>
      <dgm:t>
        <a:bodyPr/>
        <a:lstStyle/>
        <a:p>
          <a:endParaRPr lang="en-US"/>
        </a:p>
      </dgm:t>
    </dgm:pt>
    <dgm:pt modelId="{417EA658-A86A-4B36-8283-1018F623599E}" type="sibTrans" cxnId="{AF5DAD84-0D3C-490B-8AF2-A700BDA98F6D}">
      <dgm:prSet/>
      <dgm:spPr/>
      <dgm:t>
        <a:bodyPr/>
        <a:lstStyle/>
        <a:p>
          <a:endParaRPr lang="en-US"/>
        </a:p>
      </dgm:t>
    </dgm:pt>
    <dgm:pt modelId="{E848B0C7-04CA-47F7-8C0F-E5D518F4CAD5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Roles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E94693-17B5-4DB1-9D07-989ABC776214}" type="parTrans" cxnId="{18232285-CD8E-4BF6-8FE6-BEFCBD7582CB}">
      <dgm:prSet/>
      <dgm:spPr/>
      <dgm:t>
        <a:bodyPr/>
        <a:lstStyle/>
        <a:p>
          <a:endParaRPr lang="en-US"/>
        </a:p>
      </dgm:t>
    </dgm:pt>
    <dgm:pt modelId="{72B7D8CB-9ACB-4990-ADD2-3A6E08851585}" type="sibTrans" cxnId="{18232285-CD8E-4BF6-8FE6-BEFCBD7582CB}">
      <dgm:prSet/>
      <dgm:spPr/>
      <dgm:t>
        <a:bodyPr/>
        <a:lstStyle/>
        <a:p>
          <a:endParaRPr lang="en-US"/>
        </a:p>
      </dgm:t>
    </dgm:pt>
    <dgm:pt modelId="{3E31195E-0CF3-4F35-AF24-54125C40DFFA}">
      <dgm:prSet phldrT="[Text]"/>
      <dgm:spPr/>
      <dgm:t>
        <a:bodyPr/>
        <a:lstStyle/>
        <a:p>
          <a:r>
            <a:rPr lang="en-US" dirty="0" smtClean="0"/>
            <a:t>Who is using the application</a:t>
          </a:r>
          <a:endParaRPr lang="en-US" dirty="0"/>
        </a:p>
      </dgm:t>
    </dgm:pt>
    <dgm:pt modelId="{D59A34BD-3D80-4331-A03B-561254429787}" type="parTrans" cxnId="{1C9B0B92-3E63-4B86-88D5-8C045C662D36}">
      <dgm:prSet/>
      <dgm:spPr/>
      <dgm:t>
        <a:bodyPr/>
        <a:lstStyle/>
        <a:p>
          <a:endParaRPr lang="en-US"/>
        </a:p>
      </dgm:t>
    </dgm:pt>
    <dgm:pt modelId="{0D7DB55C-F2B0-4D10-ACF5-A672D5C9B49E}" type="sibTrans" cxnId="{1C9B0B92-3E63-4B86-88D5-8C045C662D36}">
      <dgm:prSet/>
      <dgm:spPr/>
      <dgm:t>
        <a:bodyPr/>
        <a:lstStyle/>
        <a:p>
          <a:endParaRPr lang="en-US"/>
        </a:p>
      </dgm:t>
    </dgm:pt>
    <dgm:pt modelId="{23C9270C-4F37-4A24-8378-0595398D8E93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Priority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F23047F-5FCA-42D3-9B55-6995FFC6853C}" type="parTrans" cxnId="{989C3032-8415-47E1-8BD5-489CE7406C86}">
      <dgm:prSet/>
      <dgm:spPr/>
      <dgm:t>
        <a:bodyPr/>
        <a:lstStyle/>
        <a:p>
          <a:endParaRPr lang="en-US"/>
        </a:p>
      </dgm:t>
    </dgm:pt>
    <dgm:pt modelId="{D5986F96-042B-4AC5-902C-BF9D2A4E8F8B}" type="sibTrans" cxnId="{989C3032-8415-47E1-8BD5-489CE7406C86}">
      <dgm:prSet/>
      <dgm:spPr/>
      <dgm:t>
        <a:bodyPr/>
        <a:lstStyle/>
        <a:p>
          <a:endParaRPr lang="en-US"/>
        </a:p>
      </dgm:t>
    </dgm:pt>
    <dgm:pt modelId="{66BDE59A-74BD-46CF-A961-9516F88CD4E3}">
      <dgm:prSet phldrT="[Text]"/>
      <dgm:spPr/>
      <dgm:t>
        <a:bodyPr/>
        <a:lstStyle/>
        <a:p>
          <a:r>
            <a:rPr lang="en-US" dirty="0" smtClean="0"/>
            <a:t>High Priority</a:t>
          </a:r>
          <a:endParaRPr lang="en-US" dirty="0"/>
        </a:p>
      </dgm:t>
    </dgm:pt>
    <dgm:pt modelId="{8F6B48C9-7D94-485B-8466-A7755279D312}" type="parTrans" cxnId="{E4EAE92B-768A-4A2C-93EC-D686D9AAAF1B}">
      <dgm:prSet/>
      <dgm:spPr/>
      <dgm:t>
        <a:bodyPr/>
        <a:lstStyle/>
        <a:p>
          <a:endParaRPr lang="en-US"/>
        </a:p>
      </dgm:t>
    </dgm:pt>
    <dgm:pt modelId="{C9A68582-4C63-43F8-AF2A-F78FABB2C491}" type="sibTrans" cxnId="{E4EAE92B-768A-4A2C-93EC-D686D9AAAF1B}">
      <dgm:prSet/>
      <dgm:spPr/>
      <dgm:t>
        <a:bodyPr/>
        <a:lstStyle/>
        <a:p>
          <a:endParaRPr lang="en-US"/>
        </a:p>
      </dgm:t>
    </dgm:pt>
    <dgm:pt modelId="{AEB168D9-4C71-4211-8792-3E115814CAC6}">
      <dgm:prSet/>
      <dgm:spPr/>
      <dgm:t>
        <a:bodyPr/>
        <a:lstStyle/>
        <a:p>
          <a:r>
            <a:rPr lang="en-US" smtClean="0"/>
            <a:t>Similar functionality</a:t>
          </a:r>
          <a:endParaRPr lang="en-US" dirty="0" smtClean="0"/>
        </a:p>
      </dgm:t>
    </dgm:pt>
    <dgm:pt modelId="{77335156-FF91-4A86-B504-979FB809F39F}" type="parTrans" cxnId="{F0EE844B-B836-4635-96FF-B598263FDB7E}">
      <dgm:prSet/>
      <dgm:spPr/>
      <dgm:t>
        <a:bodyPr/>
        <a:lstStyle/>
        <a:p>
          <a:endParaRPr lang="en-US"/>
        </a:p>
      </dgm:t>
    </dgm:pt>
    <dgm:pt modelId="{EA0364DE-DEE3-41ED-BAE6-2233B4214D14}" type="sibTrans" cxnId="{F0EE844B-B836-4635-96FF-B598263FDB7E}">
      <dgm:prSet/>
      <dgm:spPr/>
      <dgm:t>
        <a:bodyPr/>
        <a:lstStyle/>
        <a:p>
          <a:endParaRPr lang="en-US"/>
        </a:p>
      </dgm:t>
    </dgm:pt>
    <dgm:pt modelId="{6ED7AA8B-A927-4F89-9C10-8A8752237C8E}">
      <dgm:prSet/>
      <dgm:spPr/>
      <dgm:t>
        <a:bodyPr/>
        <a:lstStyle/>
        <a:p>
          <a:r>
            <a:rPr lang="en-US" smtClean="0"/>
            <a:t>Limited use</a:t>
          </a:r>
          <a:endParaRPr lang="en-US" dirty="0" smtClean="0"/>
        </a:p>
      </dgm:t>
    </dgm:pt>
    <dgm:pt modelId="{ECB07EC6-6988-4FA1-978A-BAB12D340622}" type="parTrans" cxnId="{79D877A9-ADF2-414F-8118-A33C0F718D41}">
      <dgm:prSet/>
      <dgm:spPr/>
      <dgm:t>
        <a:bodyPr/>
        <a:lstStyle/>
        <a:p>
          <a:endParaRPr lang="en-US"/>
        </a:p>
      </dgm:t>
    </dgm:pt>
    <dgm:pt modelId="{22806B82-476C-4E75-BD08-332E8EDEE494}" type="sibTrans" cxnId="{79D877A9-ADF2-414F-8118-A33C0F718D41}">
      <dgm:prSet/>
      <dgm:spPr/>
      <dgm:t>
        <a:bodyPr/>
        <a:lstStyle/>
        <a:p>
          <a:endParaRPr lang="en-US"/>
        </a:p>
      </dgm:t>
    </dgm:pt>
    <dgm:pt modelId="{C383A821-E7BD-4595-A5F9-7E6851D040D6}">
      <dgm:prSet/>
      <dgm:spPr/>
      <dgm:t>
        <a:bodyPr/>
        <a:lstStyle/>
        <a:p>
          <a:r>
            <a:rPr lang="en-US" dirty="0" smtClean="0"/>
            <a:t>Better tools now available – possibly included in other applications</a:t>
          </a:r>
        </a:p>
      </dgm:t>
    </dgm:pt>
    <dgm:pt modelId="{CB5365F3-DB2B-43E3-8F48-3A046DCD5E98}" type="parTrans" cxnId="{111804AA-A4F8-4BA7-8BB5-D8EA1F34B48C}">
      <dgm:prSet/>
      <dgm:spPr/>
      <dgm:t>
        <a:bodyPr/>
        <a:lstStyle/>
        <a:p>
          <a:endParaRPr lang="en-US"/>
        </a:p>
      </dgm:t>
    </dgm:pt>
    <dgm:pt modelId="{8D42944F-90F1-44DD-9810-363C4C9A27C2}" type="sibTrans" cxnId="{111804AA-A4F8-4BA7-8BB5-D8EA1F34B48C}">
      <dgm:prSet/>
      <dgm:spPr/>
      <dgm:t>
        <a:bodyPr/>
        <a:lstStyle/>
        <a:p>
          <a:endParaRPr lang="en-US"/>
        </a:p>
      </dgm:t>
    </dgm:pt>
    <dgm:pt modelId="{96837592-DACB-4B8A-A0F4-37B83CE8EFEB}">
      <dgm:prSet/>
      <dgm:spPr/>
      <dgm:t>
        <a:bodyPr/>
        <a:lstStyle/>
        <a:p>
          <a:r>
            <a:rPr lang="en-US" smtClean="0"/>
            <a:t>Limited future development</a:t>
          </a:r>
          <a:endParaRPr lang="en-US" dirty="0" smtClean="0"/>
        </a:p>
      </dgm:t>
    </dgm:pt>
    <dgm:pt modelId="{8D9C8A9D-0EF3-4FD9-849A-2F37AC297083}" type="parTrans" cxnId="{F41ABE1D-C73A-41F1-9C9A-9C50900B27F7}">
      <dgm:prSet/>
      <dgm:spPr/>
      <dgm:t>
        <a:bodyPr/>
        <a:lstStyle/>
        <a:p>
          <a:endParaRPr lang="en-US"/>
        </a:p>
      </dgm:t>
    </dgm:pt>
    <dgm:pt modelId="{F3E3F7EF-D6D2-422A-B3FA-F9E64DB5D97F}" type="sibTrans" cxnId="{F41ABE1D-C73A-41F1-9C9A-9C50900B27F7}">
      <dgm:prSet/>
      <dgm:spPr/>
      <dgm:t>
        <a:bodyPr/>
        <a:lstStyle/>
        <a:p>
          <a:endParaRPr lang="en-US"/>
        </a:p>
      </dgm:t>
    </dgm:pt>
    <dgm:pt modelId="{04182108-CB52-4A48-94C0-73EF38B72BC6}">
      <dgm:prSet/>
      <dgm:spPr/>
      <dgm:t>
        <a:bodyPr/>
        <a:lstStyle/>
        <a:p>
          <a:r>
            <a:rPr lang="en-US" dirty="0" smtClean="0"/>
            <a:t>user group</a:t>
          </a:r>
        </a:p>
      </dgm:t>
    </dgm:pt>
    <dgm:pt modelId="{A1FA01B8-4A00-4CA1-A4BA-CED5C0AD19A8}" type="parTrans" cxnId="{77ECB539-043A-4601-BDEC-013C8FEF8168}">
      <dgm:prSet/>
      <dgm:spPr/>
      <dgm:t>
        <a:bodyPr/>
        <a:lstStyle/>
        <a:p>
          <a:endParaRPr lang="en-US"/>
        </a:p>
      </dgm:t>
    </dgm:pt>
    <dgm:pt modelId="{834AAD00-F6DD-4031-8608-DAA3776C4D6F}" type="sibTrans" cxnId="{77ECB539-043A-4601-BDEC-013C8FEF8168}">
      <dgm:prSet/>
      <dgm:spPr/>
      <dgm:t>
        <a:bodyPr/>
        <a:lstStyle/>
        <a:p>
          <a:endParaRPr lang="en-US"/>
        </a:p>
      </dgm:t>
    </dgm:pt>
    <dgm:pt modelId="{EE7AE86F-682A-4BCD-BA03-D75D2871CB7E}">
      <dgm:prSet/>
      <dgm:spPr/>
      <dgm:t>
        <a:bodyPr/>
        <a:lstStyle/>
        <a:p>
          <a:r>
            <a:rPr lang="en-US" dirty="0" smtClean="0"/>
            <a:t>deployment group</a:t>
          </a:r>
        </a:p>
      </dgm:t>
    </dgm:pt>
    <dgm:pt modelId="{078AFF52-E932-4696-A655-AC9906AF1757}" type="parTrans" cxnId="{54B6E24A-F700-4444-A622-A475CBD4B293}">
      <dgm:prSet/>
      <dgm:spPr/>
      <dgm:t>
        <a:bodyPr/>
        <a:lstStyle/>
        <a:p>
          <a:endParaRPr lang="en-US"/>
        </a:p>
      </dgm:t>
    </dgm:pt>
    <dgm:pt modelId="{461D4FD7-A6D8-4085-861E-557C8F513CDE}" type="sibTrans" cxnId="{54B6E24A-F700-4444-A622-A475CBD4B293}">
      <dgm:prSet/>
      <dgm:spPr/>
      <dgm:t>
        <a:bodyPr/>
        <a:lstStyle/>
        <a:p>
          <a:endParaRPr lang="en-US"/>
        </a:p>
      </dgm:t>
    </dgm:pt>
    <dgm:pt modelId="{220090A5-F41D-4975-B28E-3EC0DD5744FF}">
      <dgm:prSet/>
      <dgm:spPr/>
      <dgm:t>
        <a:bodyPr/>
        <a:lstStyle/>
        <a:p>
          <a:r>
            <a:rPr lang="en-US" dirty="0" smtClean="0"/>
            <a:t>region</a:t>
          </a:r>
        </a:p>
      </dgm:t>
    </dgm:pt>
    <dgm:pt modelId="{7E0A5CC9-9FE7-4131-8294-AF03AE9EB742}" type="parTrans" cxnId="{01FACE9A-990C-4D08-A11D-2BA06B7193D9}">
      <dgm:prSet/>
      <dgm:spPr/>
      <dgm:t>
        <a:bodyPr/>
        <a:lstStyle/>
        <a:p>
          <a:endParaRPr lang="en-US"/>
        </a:p>
      </dgm:t>
    </dgm:pt>
    <dgm:pt modelId="{4A6FCBEA-808B-44CC-A780-78B02E12C69B}" type="sibTrans" cxnId="{01FACE9A-990C-4D08-A11D-2BA06B7193D9}">
      <dgm:prSet/>
      <dgm:spPr/>
      <dgm:t>
        <a:bodyPr/>
        <a:lstStyle/>
        <a:p>
          <a:endParaRPr lang="en-US"/>
        </a:p>
      </dgm:t>
    </dgm:pt>
    <dgm:pt modelId="{41FB9362-6903-4B77-8F9C-C3864B976F0B}">
      <dgm:prSet/>
      <dgm:spPr/>
      <dgm:t>
        <a:bodyPr/>
        <a:lstStyle/>
        <a:p>
          <a:r>
            <a:rPr lang="en-US" smtClean="0"/>
            <a:t>department</a:t>
          </a:r>
          <a:endParaRPr lang="en-US" dirty="0" smtClean="0"/>
        </a:p>
      </dgm:t>
    </dgm:pt>
    <dgm:pt modelId="{0116AE93-EB33-4BF2-BC5B-B0DC8FC3F725}" type="parTrans" cxnId="{2348397B-D516-4DC4-A3B7-7A791ADE4D06}">
      <dgm:prSet/>
      <dgm:spPr/>
      <dgm:t>
        <a:bodyPr/>
        <a:lstStyle/>
        <a:p>
          <a:endParaRPr lang="en-US"/>
        </a:p>
      </dgm:t>
    </dgm:pt>
    <dgm:pt modelId="{BA17045B-1B47-4916-8ED1-279150E32512}" type="sibTrans" cxnId="{2348397B-D516-4DC4-A3B7-7A791ADE4D06}">
      <dgm:prSet/>
      <dgm:spPr/>
      <dgm:t>
        <a:bodyPr/>
        <a:lstStyle/>
        <a:p>
          <a:endParaRPr lang="en-US"/>
        </a:p>
      </dgm:t>
    </dgm:pt>
    <dgm:pt modelId="{8F081BB5-0208-44E5-BEEC-EE3ED1F50CC7}">
      <dgm:prSet/>
      <dgm:spPr/>
      <dgm:t>
        <a:bodyPr/>
        <a:lstStyle/>
        <a:p>
          <a:r>
            <a:rPr lang="en-US" smtClean="0"/>
            <a:t>Important</a:t>
          </a:r>
          <a:endParaRPr lang="en-US" dirty="0" smtClean="0"/>
        </a:p>
      </dgm:t>
    </dgm:pt>
    <dgm:pt modelId="{E3D59887-C043-4451-A4E5-D61AB4B154C9}" type="parTrans" cxnId="{D45390E2-BA69-4405-B15E-47EB39E1C34B}">
      <dgm:prSet/>
      <dgm:spPr/>
      <dgm:t>
        <a:bodyPr/>
        <a:lstStyle/>
        <a:p>
          <a:endParaRPr lang="en-US"/>
        </a:p>
      </dgm:t>
    </dgm:pt>
    <dgm:pt modelId="{0CBDD5F3-755F-461D-8F94-E828373AB31C}" type="sibTrans" cxnId="{D45390E2-BA69-4405-B15E-47EB39E1C34B}">
      <dgm:prSet/>
      <dgm:spPr/>
      <dgm:t>
        <a:bodyPr/>
        <a:lstStyle/>
        <a:p>
          <a:endParaRPr lang="en-US"/>
        </a:p>
      </dgm:t>
    </dgm:pt>
    <dgm:pt modelId="{13A28B8F-8747-4494-9B43-B7F44394807C}">
      <dgm:prSet/>
      <dgm:spPr/>
      <dgm:t>
        <a:bodyPr/>
        <a:lstStyle/>
        <a:p>
          <a:r>
            <a:rPr lang="en-US" dirty="0" smtClean="0"/>
            <a:t>Optional</a:t>
          </a:r>
          <a:endParaRPr lang="en-US" dirty="0"/>
        </a:p>
      </dgm:t>
    </dgm:pt>
    <dgm:pt modelId="{9B4CCA2F-0238-4775-9207-93DA8504C5B9}" type="parTrans" cxnId="{9100C8C5-99F4-4D5A-9A2F-C3C788CAEC14}">
      <dgm:prSet/>
      <dgm:spPr/>
      <dgm:t>
        <a:bodyPr/>
        <a:lstStyle/>
        <a:p>
          <a:endParaRPr lang="en-US"/>
        </a:p>
      </dgm:t>
    </dgm:pt>
    <dgm:pt modelId="{7CAA393D-F895-4AA0-B3DD-6BAC8D435DB7}" type="sibTrans" cxnId="{9100C8C5-99F4-4D5A-9A2F-C3C788CAEC14}">
      <dgm:prSet/>
      <dgm:spPr/>
      <dgm:t>
        <a:bodyPr/>
        <a:lstStyle/>
        <a:p>
          <a:endParaRPr lang="en-US"/>
        </a:p>
      </dgm:t>
    </dgm:pt>
    <dgm:pt modelId="{C22A44C0-A33A-4F3D-91B8-E83FAC875E84}" type="pres">
      <dgm:prSet presAssocID="{65254795-7857-40B7-B2BD-FE019125A5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4A312-E0B3-4AC6-965E-5F2E99659C2A}" type="pres">
      <dgm:prSet presAssocID="{7DE25233-527B-4657-A698-2FF9B6810C4A}" presName="composite" presStyleCnt="0"/>
      <dgm:spPr/>
    </dgm:pt>
    <dgm:pt modelId="{53EA283B-E109-4B4D-A6C8-9D5F96DCC18C}" type="pres">
      <dgm:prSet presAssocID="{7DE25233-527B-4657-A698-2FF9B6810C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C51AC-6CD0-4732-8DF2-FF87F80A5149}" type="pres">
      <dgm:prSet presAssocID="{7DE25233-527B-4657-A698-2FF9B6810C4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771F0-EDB2-4888-B606-CE6A6C551B05}" type="pres">
      <dgm:prSet presAssocID="{7F849616-A8E5-4091-AD68-44E1568C2D97}" presName="space" presStyleCnt="0"/>
      <dgm:spPr/>
    </dgm:pt>
    <dgm:pt modelId="{BDF95932-83F0-418C-AF19-1665F4343DE0}" type="pres">
      <dgm:prSet presAssocID="{E848B0C7-04CA-47F7-8C0F-E5D518F4CAD5}" presName="composite" presStyleCnt="0"/>
      <dgm:spPr/>
    </dgm:pt>
    <dgm:pt modelId="{33273B5E-B33B-415B-9BA2-E0B870A2581C}" type="pres">
      <dgm:prSet presAssocID="{E848B0C7-04CA-47F7-8C0F-E5D518F4CAD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19F7F-9A79-4424-8FC4-A47BB849C420}" type="pres">
      <dgm:prSet presAssocID="{E848B0C7-04CA-47F7-8C0F-E5D518F4CAD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AF8DC-65DB-4536-A3C7-F62B47035217}" type="pres">
      <dgm:prSet presAssocID="{72B7D8CB-9ACB-4990-ADD2-3A6E08851585}" presName="space" presStyleCnt="0"/>
      <dgm:spPr/>
    </dgm:pt>
    <dgm:pt modelId="{8EA35995-31F9-4C93-8BD5-9640D3B47069}" type="pres">
      <dgm:prSet presAssocID="{23C9270C-4F37-4A24-8378-0595398D8E93}" presName="composite" presStyleCnt="0"/>
      <dgm:spPr/>
    </dgm:pt>
    <dgm:pt modelId="{849C4691-0187-4DA9-B523-01AE68B79CF9}" type="pres">
      <dgm:prSet presAssocID="{23C9270C-4F37-4A24-8378-0595398D8E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0A8F-FB69-49C7-8D2F-991F1E8A642A}" type="pres">
      <dgm:prSet presAssocID="{23C9270C-4F37-4A24-8378-0595398D8E93}" presName="desTx" presStyleLbl="alignAccFollowNode1" presStyleIdx="2" presStyleCnt="3" custLinFactNeighborX="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804AA-A4F8-4BA7-8BB5-D8EA1F34B48C}" srcId="{7DE25233-527B-4657-A698-2FF9B6810C4A}" destId="{C383A821-E7BD-4595-A5F9-7E6851D040D6}" srcOrd="3" destOrd="0" parTransId="{CB5365F3-DB2B-43E3-8F48-3A046DCD5E98}" sibTransId="{8D42944F-90F1-44DD-9810-363C4C9A27C2}"/>
    <dgm:cxn modelId="{C3A1882D-6BEF-44D6-9F79-2E0710E11FD7}" type="presOf" srcId="{8F081BB5-0208-44E5-BEEC-EE3ED1F50CC7}" destId="{5E660A8F-FB69-49C7-8D2F-991F1E8A642A}" srcOrd="0" destOrd="1" presId="urn:microsoft.com/office/officeart/2005/8/layout/hList1"/>
    <dgm:cxn modelId="{D3971F28-C317-439F-83A4-08B7A51D7E6B}" type="presOf" srcId="{66BDE59A-74BD-46CF-A961-9516F88CD4E3}" destId="{5E660A8F-FB69-49C7-8D2F-991F1E8A642A}" srcOrd="0" destOrd="0" presId="urn:microsoft.com/office/officeart/2005/8/layout/hList1"/>
    <dgm:cxn modelId="{CE8624BE-6495-4F64-A56B-E036B473951E}" type="presOf" srcId="{04182108-CB52-4A48-94C0-73EF38B72BC6}" destId="{AEE19F7F-9A79-4424-8FC4-A47BB849C420}" srcOrd="0" destOrd="1" presId="urn:microsoft.com/office/officeart/2005/8/layout/hList1"/>
    <dgm:cxn modelId="{D45390E2-BA69-4405-B15E-47EB39E1C34B}" srcId="{23C9270C-4F37-4A24-8378-0595398D8E93}" destId="{8F081BB5-0208-44E5-BEEC-EE3ED1F50CC7}" srcOrd="1" destOrd="0" parTransId="{E3D59887-C043-4451-A4E5-D61AB4B154C9}" sibTransId="{0CBDD5F3-755F-461D-8F94-E828373AB31C}"/>
    <dgm:cxn modelId="{2BC90E46-1E7B-46E0-AB4A-A4C945257CE2}" type="presOf" srcId="{C383A821-E7BD-4595-A5F9-7E6851D040D6}" destId="{3CCC51AC-6CD0-4732-8DF2-FF87F80A5149}" srcOrd="0" destOrd="3" presId="urn:microsoft.com/office/officeart/2005/8/layout/hList1"/>
    <dgm:cxn modelId="{9100C8C5-99F4-4D5A-9A2F-C3C788CAEC14}" srcId="{23C9270C-4F37-4A24-8378-0595398D8E93}" destId="{13A28B8F-8747-4494-9B43-B7F44394807C}" srcOrd="2" destOrd="0" parTransId="{9B4CCA2F-0238-4775-9207-93DA8504C5B9}" sibTransId="{7CAA393D-F895-4AA0-B3DD-6BAC8D435DB7}"/>
    <dgm:cxn modelId="{AF5DAD84-0D3C-490B-8AF2-A700BDA98F6D}" srcId="{7DE25233-527B-4657-A698-2FF9B6810C4A}" destId="{BA8CEB45-9E63-419A-BD6D-021D0450F01C}" srcOrd="0" destOrd="0" parTransId="{BF5C4D50-B43D-4F3B-A34B-3496F27F469B}" sibTransId="{417EA658-A86A-4B36-8283-1018F623599E}"/>
    <dgm:cxn modelId="{B52A6996-19A1-454B-9D6D-2ED20FDB4C7A}" type="presOf" srcId="{13A28B8F-8747-4494-9B43-B7F44394807C}" destId="{5E660A8F-FB69-49C7-8D2F-991F1E8A642A}" srcOrd="0" destOrd="2" presId="urn:microsoft.com/office/officeart/2005/8/layout/hList1"/>
    <dgm:cxn modelId="{8159E617-B51C-40AF-83D1-2AC88BC8160F}" type="presOf" srcId="{3E31195E-0CF3-4F35-AF24-54125C40DFFA}" destId="{AEE19F7F-9A79-4424-8FC4-A47BB849C420}" srcOrd="0" destOrd="0" presId="urn:microsoft.com/office/officeart/2005/8/layout/hList1"/>
    <dgm:cxn modelId="{2348397B-D516-4DC4-A3B7-7A791ADE4D06}" srcId="{E848B0C7-04CA-47F7-8C0F-E5D518F4CAD5}" destId="{41FB9362-6903-4B77-8F9C-C3864B976F0B}" srcOrd="2" destOrd="0" parTransId="{0116AE93-EB33-4BF2-BC5B-B0DC8FC3F725}" sibTransId="{BA17045B-1B47-4916-8ED1-279150E32512}"/>
    <dgm:cxn modelId="{18232285-CD8E-4BF6-8FE6-BEFCBD7582CB}" srcId="{65254795-7857-40B7-B2BD-FE019125A566}" destId="{E848B0C7-04CA-47F7-8C0F-E5D518F4CAD5}" srcOrd="1" destOrd="0" parTransId="{82E94693-17B5-4DB1-9D07-989ABC776214}" sibTransId="{72B7D8CB-9ACB-4990-ADD2-3A6E08851585}"/>
    <dgm:cxn modelId="{79D877A9-ADF2-414F-8118-A33C0F718D41}" srcId="{7DE25233-527B-4657-A698-2FF9B6810C4A}" destId="{6ED7AA8B-A927-4F89-9C10-8A8752237C8E}" srcOrd="2" destOrd="0" parTransId="{ECB07EC6-6988-4FA1-978A-BAB12D340622}" sibTransId="{22806B82-476C-4E75-BD08-332E8EDEE494}"/>
    <dgm:cxn modelId="{E4EAE92B-768A-4A2C-93EC-D686D9AAAF1B}" srcId="{23C9270C-4F37-4A24-8378-0595398D8E93}" destId="{66BDE59A-74BD-46CF-A961-9516F88CD4E3}" srcOrd="0" destOrd="0" parTransId="{8F6B48C9-7D94-485B-8466-A7755279D312}" sibTransId="{C9A68582-4C63-43F8-AF2A-F78FABB2C491}"/>
    <dgm:cxn modelId="{FCB9C623-4AD8-4705-ADD1-E0BAF6461508}" type="presOf" srcId="{E848B0C7-04CA-47F7-8C0F-E5D518F4CAD5}" destId="{33273B5E-B33B-415B-9BA2-E0B870A2581C}" srcOrd="0" destOrd="0" presId="urn:microsoft.com/office/officeart/2005/8/layout/hList1"/>
    <dgm:cxn modelId="{1517575D-A8CD-42C9-BFC7-E53139704B50}" type="presOf" srcId="{7DE25233-527B-4657-A698-2FF9B6810C4A}" destId="{53EA283B-E109-4B4D-A6C8-9D5F96DCC18C}" srcOrd="0" destOrd="0" presId="urn:microsoft.com/office/officeart/2005/8/layout/hList1"/>
    <dgm:cxn modelId="{1169E621-2550-4DA9-9E39-C5CD140162B8}" type="presOf" srcId="{23C9270C-4F37-4A24-8378-0595398D8E93}" destId="{849C4691-0187-4DA9-B523-01AE68B79CF9}" srcOrd="0" destOrd="0" presId="urn:microsoft.com/office/officeart/2005/8/layout/hList1"/>
    <dgm:cxn modelId="{6CC58AF0-AEC8-459D-B711-0EED56C12DD3}" type="presOf" srcId="{220090A5-F41D-4975-B28E-3EC0DD5744FF}" destId="{AEE19F7F-9A79-4424-8FC4-A47BB849C420}" srcOrd="0" destOrd="4" presId="urn:microsoft.com/office/officeart/2005/8/layout/hList1"/>
    <dgm:cxn modelId="{0A0D6EBE-8712-4EA0-8634-A5D9F067EB1D}" type="presOf" srcId="{65254795-7857-40B7-B2BD-FE019125A566}" destId="{C22A44C0-A33A-4F3D-91B8-E83FAC875E84}" srcOrd="0" destOrd="0" presId="urn:microsoft.com/office/officeart/2005/8/layout/hList1"/>
    <dgm:cxn modelId="{91281971-72A2-4EFF-8A6B-8311D02F4BBC}" type="presOf" srcId="{AEB168D9-4C71-4211-8792-3E115814CAC6}" destId="{3CCC51AC-6CD0-4732-8DF2-FF87F80A5149}" srcOrd="0" destOrd="1" presId="urn:microsoft.com/office/officeart/2005/8/layout/hList1"/>
    <dgm:cxn modelId="{54B6E24A-F700-4444-A622-A475CBD4B293}" srcId="{E848B0C7-04CA-47F7-8C0F-E5D518F4CAD5}" destId="{EE7AE86F-682A-4BCD-BA03-D75D2871CB7E}" srcOrd="3" destOrd="0" parTransId="{078AFF52-E932-4696-A655-AC9906AF1757}" sibTransId="{461D4FD7-A6D8-4085-861E-557C8F513CDE}"/>
    <dgm:cxn modelId="{321429CC-5BC2-484B-8A1D-AA7A12BBD18D}" type="presOf" srcId="{6ED7AA8B-A927-4F89-9C10-8A8752237C8E}" destId="{3CCC51AC-6CD0-4732-8DF2-FF87F80A5149}" srcOrd="0" destOrd="2" presId="urn:microsoft.com/office/officeart/2005/8/layout/hList1"/>
    <dgm:cxn modelId="{5D752C14-757F-4EC8-A43A-A5016AFF1A9E}" srcId="{65254795-7857-40B7-B2BD-FE019125A566}" destId="{7DE25233-527B-4657-A698-2FF9B6810C4A}" srcOrd="0" destOrd="0" parTransId="{60BEE19B-CA15-4117-8D1B-EAFE2758845B}" sibTransId="{7F849616-A8E5-4091-AD68-44E1568C2D97}"/>
    <dgm:cxn modelId="{1C9B0B92-3E63-4B86-88D5-8C045C662D36}" srcId="{E848B0C7-04CA-47F7-8C0F-E5D518F4CAD5}" destId="{3E31195E-0CF3-4F35-AF24-54125C40DFFA}" srcOrd="0" destOrd="0" parTransId="{D59A34BD-3D80-4331-A03B-561254429787}" sibTransId="{0D7DB55C-F2B0-4D10-ACF5-A672D5C9B49E}"/>
    <dgm:cxn modelId="{4C7AA51F-01F0-414B-BBE6-0515FDCEAA48}" type="presOf" srcId="{41FB9362-6903-4B77-8F9C-C3864B976F0B}" destId="{AEE19F7F-9A79-4424-8FC4-A47BB849C420}" srcOrd="0" destOrd="2" presId="urn:microsoft.com/office/officeart/2005/8/layout/hList1"/>
    <dgm:cxn modelId="{AEA8A779-BB29-4721-AE13-33A24BB084B8}" type="presOf" srcId="{BA8CEB45-9E63-419A-BD6D-021D0450F01C}" destId="{3CCC51AC-6CD0-4732-8DF2-FF87F80A5149}" srcOrd="0" destOrd="0" presId="urn:microsoft.com/office/officeart/2005/8/layout/hList1"/>
    <dgm:cxn modelId="{D2FE89E3-B154-45AB-8F75-2DA3E3AEB69B}" type="presOf" srcId="{EE7AE86F-682A-4BCD-BA03-D75D2871CB7E}" destId="{AEE19F7F-9A79-4424-8FC4-A47BB849C420}" srcOrd="0" destOrd="3" presId="urn:microsoft.com/office/officeart/2005/8/layout/hList1"/>
    <dgm:cxn modelId="{8613CA7D-A0D3-4C8C-B2D9-6989D0828DA7}" type="presOf" srcId="{96837592-DACB-4B8A-A0F4-37B83CE8EFEB}" destId="{3CCC51AC-6CD0-4732-8DF2-FF87F80A5149}" srcOrd="0" destOrd="4" presId="urn:microsoft.com/office/officeart/2005/8/layout/hList1"/>
    <dgm:cxn modelId="{77ECB539-043A-4601-BDEC-013C8FEF8168}" srcId="{E848B0C7-04CA-47F7-8C0F-E5D518F4CAD5}" destId="{04182108-CB52-4A48-94C0-73EF38B72BC6}" srcOrd="1" destOrd="0" parTransId="{A1FA01B8-4A00-4CA1-A4BA-CED5C0AD19A8}" sibTransId="{834AAD00-F6DD-4031-8608-DAA3776C4D6F}"/>
    <dgm:cxn modelId="{989C3032-8415-47E1-8BD5-489CE7406C86}" srcId="{65254795-7857-40B7-B2BD-FE019125A566}" destId="{23C9270C-4F37-4A24-8378-0595398D8E93}" srcOrd="2" destOrd="0" parTransId="{9F23047F-5FCA-42D3-9B55-6995FFC6853C}" sibTransId="{D5986F96-042B-4AC5-902C-BF9D2A4E8F8B}"/>
    <dgm:cxn modelId="{F41ABE1D-C73A-41F1-9C9A-9C50900B27F7}" srcId="{7DE25233-527B-4657-A698-2FF9B6810C4A}" destId="{96837592-DACB-4B8A-A0F4-37B83CE8EFEB}" srcOrd="4" destOrd="0" parTransId="{8D9C8A9D-0EF3-4FD9-849A-2F37AC297083}" sibTransId="{F3E3F7EF-D6D2-422A-B3FA-F9E64DB5D97F}"/>
    <dgm:cxn modelId="{01FACE9A-990C-4D08-A11D-2BA06B7193D9}" srcId="{E848B0C7-04CA-47F7-8C0F-E5D518F4CAD5}" destId="{220090A5-F41D-4975-B28E-3EC0DD5744FF}" srcOrd="4" destOrd="0" parTransId="{7E0A5CC9-9FE7-4131-8294-AF03AE9EB742}" sibTransId="{4A6FCBEA-808B-44CC-A780-78B02E12C69B}"/>
    <dgm:cxn modelId="{F0EE844B-B836-4635-96FF-B598263FDB7E}" srcId="{7DE25233-527B-4657-A698-2FF9B6810C4A}" destId="{AEB168D9-4C71-4211-8792-3E115814CAC6}" srcOrd="1" destOrd="0" parTransId="{77335156-FF91-4A86-B504-979FB809F39F}" sibTransId="{EA0364DE-DEE3-41ED-BAE6-2233B4214D14}"/>
    <dgm:cxn modelId="{90F5F4DB-CAE8-4F0C-8074-EE8172BE049B}" type="presParOf" srcId="{C22A44C0-A33A-4F3D-91B8-E83FAC875E84}" destId="{7424A312-E0B3-4AC6-965E-5F2E99659C2A}" srcOrd="0" destOrd="0" presId="urn:microsoft.com/office/officeart/2005/8/layout/hList1"/>
    <dgm:cxn modelId="{CF309E66-4AA8-4CAE-90AB-B7C7906D476C}" type="presParOf" srcId="{7424A312-E0B3-4AC6-965E-5F2E99659C2A}" destId="{53EA283B-E109-4B4D-A6C8-9D5F96DCC18C}" srcOrd="0" destOrd="0" presId="urn:microsoft.com/office/officeart/2005/8/layout/hList1"/>
    <dgm:cxn modelId="{8D22E2FA-221E-4805-8268-7BB6BB57AED9}" type="presParOf" srcId="{7424A312-E0B3-4AC6-965E-5F2E99659C2A}" destId="{3CCC51AC-6CD0-4732-8DF2-FF87F80A5149}" srcOrd="1" destOrd="0" presId="urn:microsoft.com/office/officeart/2005/8/layout/hList1"/>
    <dgm:cxn modelId="{0BA3C6A9-521D-49CF-AB0A-009D28086798}" type="presParOf" srcId="{C22A44C0-A33A-4F3D-91B8-E83FAC875E84}" destId="{201771F0-EDB2-4888-B606-CE6A6C551B05}" srcOrd="1" destOrd="0" presId="urn:microsoft.com/office/officeart/2005/8/layout/hList1"/>
    <dgm:cxn modelId="{BC60FAA7-B541-437D-8159-772249A4C91E}" type="presParOf" srcId="{C22A44C0-A33A-4F3D-91B8-E83FAC875E84}" destId="{BDF95932-83F0-418C-AF19-1665F4343DE0}" srcOrd="2" destOrd="0" presId="urn:microsoft.com/office/officeart/2005/8/layout/hList1"/>
    <dgm:cxn modelId="{A05FF96D-E9D5-4451-8AE4-EC02E377BE71}" type="presParOf" srcId="{BDF95932-83F0-418C-AF19-1665F4343DE0}" destId="{33273B5E-B33B-415B-9BA2-E0B870A2581C}" srcOrd="0" destOrd="0" presId="urn:microsoft.com/office/officeart/2005/8/layout/hList1"/>
    <dgm:cxn modelId="{2BDA35A6-5A0C-45D7-A195-7FD7B888F206}" type="presParOf" srcId="{BDF95932-83F0-418C-AF19-1665F4343DE0}" destId="{AEE19F7F-9A79-4424-8FC4-A47BB849C420}" srcOrd="1" destOrd="0" presId="urn:microsoft.com/office/officeart/2005/8/layout/hList1"/>
    <dgm:cxn modelId="{D9A75DE4-2015-4A55-BE8C-15674F48F2C9}" type="presParOf" srcId="{C22A44C0-A33A-4F3D-91B8-E83FAC875E84}" destId="{82DAF8DC-65DB-4536-A3C7-F62B47035217}" srcOrd="3" destOrd="0" presId="urn:microsoft.com/office/officeart/2005/8/layout/hList1"/>
    <dgm:cxn modelId="{BF7D08CE-7B4E-4946-B09F-AD77704C9C71}" type="presParOf" srcId="{C22A44C0-A33A-4F3D-91B8-E83FAC875E84}" destId="{8EA35995-31F9-4C93-8BD5-9640D3B47069}" srcOrd="4" destOrd="0" presId="urn:microsoft.com/office/officeart/2005/8/layout/hList1"/>
    <dgm:cxn modelId="{A38EC3ED-43EF-40A8-B458-6EAC37B3728F}" type="presParOf" srcId="{8EA35995-31F9-4C93-8BD5-9640D3B47069}" destId="{849C4691-0187-4DA9-B523-01AE68B79CF9}" srcOrd="0" destOrd="0" presId="urn:microsoft.com/office/officeart/2005/8/layout/hList1"/>
    <dgm:cxn modelId="{90C6DEAB-294C-4D65-AEEC-BD9E78AD8C9C}" type="presParOf" srcId="{8EA35995-31F9-4C93-8BD5-9640D3B47069}" destId="{5E660A8F-FB69-49C7-8D2F-991F1E8A642A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4B3B0-C3A7-4A9C-AA56-A705792C5556}" type="datetimeFigureOut">
              <a:rPr lang="en-US" smtClean="0"/>
              <a:t>11/11/2007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CLI319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9BB30-010F-4A0D-B8DF-221F3506CE5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855C364-6901-4C75-AF6B-A9E1674E5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E3DC-B28D-45DC-90E0-90A13ED4367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2D901-4D84-470F-B50D-F1D64458188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6800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316" y="8684282"/>
            <a:ext cx="2972114" cy="4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9" tIns="45691" rIns="91379" bIns="45691" anchor="b"/>
          <a:lstStyle/>
          <a:p>
            <a:pPr algn="r">
              <a:defRPr/>
            </a:pPr>
            <a:fld id="{134A2142-CFFF-4BAE-9DC8-5082799E4E25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18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83111-1728-436F-ADA6-992967A9B58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7"/>
          <p:cNvSpPr txBox="1">
            <a:spLocks noGrp="1" noChangeArrowheads="1"/>
          </p:cNvSpPr>
          <p:nvPr/>
        </p:nvSpPr>
        <p:spPr bwMode="auto">
          <a:xfrm>
            <a:off x="74614" y="8791575"/>
            <a:ext cx="5667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/>
          <a:p>
            <a:pPr defTabSz="931811"/>
            <a:r>
              <a:rPr lang="en-US" sz="800" dirty="0">
                <a:latin typeface="Arial" charset="0"/>
                <a:cs typeface="Arial" charset="0"/>
              </a:rPr>
              <a:t>© 2006 Microsoft Corporation. All rights reserved.</a:t>
            </a:r>
          </a:p>
          <a:p>
            <a:pPr defTabSz="931811" eaLnBrk="0" hangingPunct="0"/>
            <a:r>
              <a:rPr lang="en-US" sz="800" dirty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7"/>
          <p:cNvSpPr txBox="1">
            <a:spLocks noGrp="1" noChangeArrowheads="1"/>
          </p:cNvSpPr>
          <p:nvPr/>
        </p:nvSpPr>
        <p:spPr bwMode="auto">
          <a:xfrm>
            <a:off x="74614" y="8791575"/>
            <a:ext cx="5667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/>
          <a:p>
            <a:pPr defTabSz="931811"/>
            <a:r>
              <a:rPr lang="en-US" sz="800" dirty="0">
                <a:latin typeface="Arial" charset="0"/>
                <a:cs typeface="Arial" charset="0"/>
              </a:rPr>
              <a:t>© 2006 Microsoft Corporation. All rights reserved.</a:t>
            </a:r>
          </a:p>
          <a:p>
            <a:pPr defTabSz="931811" eaLnBrk="0" hangingPunct="0"/>
            <a:r>
              <a:rPr lang="en-US" sz="800" dirty="0"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neric-lines-for-header.png"/>
          <p:cNvPicPr>
            <a:picLocks noChangeAspect="1"/>
          </p:cNvPicPr>
          <p:nvPr userDrawn="1"/>
        </p:nvPicPr>
        <p:blipFill>
          <a:blip r:embed="rId2"/>
          <a:srcRect t="5280"/>
          <a:stretch>
            <a:fillRect/>
          </a:stretch>
        </p:blipFill>
        <p:spPr bwMode="auto">
          <a:xfrm>
            <a:off x="0" y="0"/>
            <a:ext cx="9144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itle-v03.png"/>
          <p:cNvPicPr>
            <a:picLocks noChangeAspect="1"/>
          </p:cNvPicPr>
          <p:nvPr userDrawn="1"/>
        </p:nvPicPr>
        <p:blipFill>
          <a:blip r:embed="rId3"/>
          <a:srcRect r="58682" b="65541"/>
          <a:stretch>
            <a:fillRect/>
          </a:stretch>
        </p:blipFill>
        <p:spPr bwMode="auto">
          <a:xfrm>
            <a:off x="414338" y="0"/>
            <a:ext cx="361156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659" y="2779486"/>
            <a:ext cx="6370277" cy="1636939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259" y="4556125"/>
            <a:ext cx="636417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C58360-98A7-41AB-A189-7162154FF8A2}" type="datetimeFigureOut">
              <a:rPr lang="en-US" smtClean="0"/>
              <a:pPr/>
              <a:t>11/11/2007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B2FD5-3A59-4989-8967-F16BE9202C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 marL="461963" indent="-461963">
              <a:lnSpc>
                <a:spcPct val="90000"/>
              </a:lnSpc>
              <a:defRPr/>
            </a:lvl1pPr>
            <a:lvl2pPr marL="914400" indent="-396875"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Blip>
          <a:blip r:embed="rId16"/>
        </a:buBlip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Blip>
          <a:blip r:embed="rId16"/>
        </a:buBlip>
        <a:defRPr sz="2000">
          <a:solidFill>
            <a:schemeClr val="accent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Blip>
          <a:blip r:embed="rId16"/>
        </a:buBlip>
        <a:defRPr sz="2400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Blip>
          <a:blip r:embed="rId16"/>
        </a:buBlip>
        <a:defRPr sz="2000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Blip>
          <a:blip r:embed="rId16"/>
        </a:buBlip>
        <a:defRPr sz="20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appcompa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rosoft.com/desktopdeployment" TargetMode="External"/><Relationship Id="rId5" Type="http://schemas.openxmlformats.org/officeDocument/2006/relationships/hyperlink" Target="http://www.appreadiness.com/" TargetMode="External"/><Relationship Id="rId4" Type="http://schemas.openxmlformats.org/officeDocument/2006/relationships/hyperlink" Target="http://msdn.microsoft.com/appcompatcookboo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soft.com/technet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microsoft.com/msd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rosoft.com/learning/default.mspx" TargetMode="External"/><Relationship Id="rId5" Type="http://schemas.openxmlformats.org/officeDocument/2006/relationships/hyperlink" Target="http://www.microsoft.com/communities/default.mspx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microsoft.com/technet/downloads/trials/default.m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4337" y="2779713"/>
            <a:ext cx="7162779" cy="1636712"/>
          </a:xfrm>
        </p:spPr>
        <p:txBody>
          <a:bodyPr/>
          <a:lstStyle/>
          <a:p>
            <a:r>
              <a:rPr lang="en-US" sz="3200" dirty="0" smtClean="0"/>
              <a:t>CLI319 </a:t>
            </a:r>
            <a:br>
              <a:rPr lang="en-US" sz="3200" dirty="0" smtClean="0"/>
            </a:br>
            <a:r>
              <a:rPr lang="en-US" sz="3200" dirty="0" smtClean="0"/>
              <a:t>Windows Vista Application Compatibility Tools and Resources </a:t>
            </a:r>
            <a:endParaRPr lang="en-US" sz="32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0688" y="4556125"/>
            <a:ext cx="6364287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Peg McNicol </a:t>
            </a:r>
            <a:br>
              <a:rPr lang="en-US" dirty="0" smtClean="0"/>
            </a:br>
            <a:r>
              <a:rPr lang="en-US" dirty="0" smtClean="0"/>
              <a:t>Product manager, Windows Client</a:t>
            </a:r>
          </a:p>
          <a:p>
            <a:pPr eaLnBrk="1" hangingPunct="1"/>
            <a:r>
              <a:rPr lang="en-US" dirty="0" smtClean="0"/>
              <a:t>Chris Jackson</a:t>
            </a:r>
          </a:p>
          <a:p>
            <a:pPr eaLnBrk="1" hangingPunct="1"/>
            <a:r>
              <a:rPr lang="en-US" dirty="0" smtClean="0"/>
              <a:t>Senior consultant and technical lead, AE SWAT team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3350530" cy="278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Readying the Enterprise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6"/>
                </a:solidFill>
              </a:rPr>
              <a:t>Rich Developer and Tester Tools and Information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048625" cy="4525963"/>
          </a:xfrm>
        </p:spPr>
        <p:txBody>
          <a:bodyPr/>
          <a:lstStyle/>
          <a:p>
            <a:pPr lvl="1"/>
            <a:r>
              <a:rPr lang="en-US" smtClean="0"/>
              <a:t>Microsoft Deployment Accelerators</a:t>
            </a:r>
          </a:p>
          <a:p>
            <a:pPr lvl="1"/>
            <a:r>
              <a:rPr lang="en-US" smtClean="0"/>
              <a:t>Application Compatibility Toolkit</a:t>
            </a:r>
          </a:p>
          <a:p>
            <a:pPr lvl="2"/>
            <a:r>
              <a:rPr lang="en-US" smtClean="0"/>
              <a:t>Application Compatibility Manager</a:t>
            </a:r>
          </a:p>
          <a:p>
            <a:pPr lvl="2"/>
            <a:r>
              <a:rPr lang="en-US" smtClean="0"/>
              <a:t>Compatibility Administrator</a:t>
            </a:r>
          </a:p>
          <a:p>
            <a:pPr lvl="2"/>
            <a:r>
              <a:rPr lang="en-US" smtClean="0"/>
              <a:t>Standard User Analyzer</a:t>
            </a:r>
          </a:p>
          <a:p>
            <a:pPr lvl="2"/>
            <a:r>
              <a:rPr lang="en-US" smtClean="0"/>
              <a:t>Set Up Analysis Tool</a:t>
            </a:r>
          </a:p>
          <a:p>
            <a:pPr lvl="2"/>
            <a:r>
              <a:rPr lang="en-US" smtClean="0"/>
              <a:t>IE 7 Test Tool</a:t>
            </a:r>
          </a:p>
          <a:p>
            <a:pPr lvl="1"/>
            <a:r>
              <a:rPr lang="en-US" smtClean="0"/>
              <a:t>Windows Vista </a:t>
            </a:r>
          </a:p>
          <a:p>
            <a:pPr lvl="1"/>
            <a:r>
              <a:rPr lang="en-US" smtClean="0"/>
              <a:t>	Hardware Assessment</a:t>
            </a:r>
          </a:p>
          <a:p>
            <a:pPr lvl="1"/>
            <a:r>
              <a:rPr lang="en-US" smtClean="0"/>
              <a:t>Developer Cookbook</a:t>
            </a:r>
          </a:p>
          <a:p>
            <a:pPr lvl="1"/>
            <a:r>
              <a:rPr lang="en-US" smtClean="0"/>
              <a:t>TechNet Guidance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14600"/>
            <a:ext cx="3352800" cy="27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167885" cy="20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wvha-setup-screen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338" y="3860700"/>
            <a:ext cx="2786062" cy="2168164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374350"/>
            <a:ext cx="2946700" cy="214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Compatibility Toolkit 5.0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9225"/>
            <a:ext cx="7391400" cy="4976813"/>
          </a:xfrm>
        </p:spPr>
        <p:txBody>
          <a:bodyPr>
            <a:normAutofit/>
          </a:bodyPr>
          <a:lstStyle/>
          <a:p>
            <a:pPr lvl="1"/>
            <a:r>
              <a:rPr lang="en-US" sz="2000" smtClean="0"/>
              <a:t>Single environment to help detect, diagnose, and mitigate compatibility issues found in Windows Vista</a:t>
            </a:r>
          </a:p>
          <a:p>
            <a:pPr lvl="1"/>
            <a:r>
              <a:rPr lang="en-US" sz="2000" smtClean="0"/>
              <a:t>Microsoft Compatibility Exchange to facilitate exchange of compatibility data between ISV/IHV, Microsoft, and customers</a:t>
            </a:r>
          </a:p>
          <a:p>
            <a:pPr lvl="1"/>
            <a:r>
              <a:rPr lang="en-US" sz="2000" smtClean="0"/>
              <a:t>Available Compatibility Evaluators include: </a:t>
            </a:r>
          </a:p>
          <a:p>
            <a:pPr lvl="2"/>
            <a:r>
              <a:rPr lang="en-US" sz="1800" smtClean="0"/>
              <a:t>Inventory collector, </a:t>
            </a:r>
          </a:p>
          <a:p>
            <a:pPr lvl="2"/>
            <a:r>
              <a:rPr lang="en-US" sz="1800" smtClean="0"/>
              <a:t>User Account Control, </a:t>
            </a:r>
          </a:p>
          <a:p>
            <a:pPr lvl="2"/>
            <a:r>
              <a:rPr lang="en-US" sz="1800" smtClean="0"/>
              <a:t>Windows Vista specific </a:t>
            </a:r>
          </a:p>
          <a:p>
            <a:pPr lvl="3"/>
            <a:r>
              <a:rPr lang="en-US" sz="1800" smtClean="0"/>
              <a:t>Deprecations</a:t>
            </a:r>
          </a:p>
          <a:p>
            <a:pPr lvl="3"/>
            <a:r>
              <a:rPr lang="en-US" sz="1800" smtClean="0"/>
              <a:t>GINA </a:t>
            </a:r>
          </a:p>
          <a:p>
            <a:pPr lvl="3"/>
            <a:r>
              <a:rPr lang="en-US" sz="1800" smtClean="0"/>
              <a:t>Session 0 </a:t>
            </a:r>
          </a:p>
          <a:p>
            <a:pPr lvl="3"/>
            <a:r>
              <a:rPr lang="en-US" sz="1800" smtClean="0"/>
              <a:t>Internet Explorer</a:t>
            </a:r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400" smtClean="0"/>
          </a:p>
          <a:p>
            <a:pPr lvl="1">
              <a:buNone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\\ae-share\public\ACT\RC_ScreenShots\Applica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387" y="3390900"/>
            <a:ext cx="4807042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 Compatibility Toolkit 5.0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6"/>
                </a:solidFill>
              </a:rPr>
              <a:t>Application Compatibility Toolkit 5.02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44584"/>
            <a:ext cx="8048625" cy="4525963"/>
          </a:xfrm>
        </p:spPr>
        <p:txBody>
          <a:bodyPr/>
          <a:lstStyle/>
          <a:p>
            <a:pPr lvl="1"/>
            <a:r>
              <a:rPr lang="en-US" dirty="0" smtClean="0"/>
              <a:t>Available November 2007</a:t>
            </a:r>
          </a:p>
          <a:p>
            <a:pPr lvl="1"/>
            <a:r>
              <a:rPr lang="en-US" dirty="0" smtClean="0"/>
              <a:t>SP1 Reporting Node</a:t>
            </a:r>
          </a:p>
          <a:p>
            <a:pPr lvl="1"/>
            <a:r>
              <a:rPr lang="en-US" dirty="0" smtClean="0"/>
              <a:t>.NET 2.0</a:t>
            </a:r>
          </a:p>
          <a:p>
            <a:pPr lvl="1"/>
            <a:r>
              <a:rPr lang="en-US" dirty="0" smtClean="0"/>
              <a:t>DCP → MSI</a:t>
            </a:r>
          </a:p>
          <a:p>
            <a:pPr lvl="1"/>
            <a:r>
              <a:rPr lang="en-US" dirty="0" smtClean="0"/>
              <a:t>MSXML eliminated</a:t>
            </a:r>
          </a:p>
          <a:p>
            <a:pPr lvl="1"/>
            <a:r>
              <a:rPr lang="en-US" dirty="0" smtClean="0"/>
              <a:t>Shim improvements</a:t>
            </a:r>
          </a:p>
          <a:p>
            <a:pPr lvl="1"/>
            <a:r>
              <a:rPr lang="en-US" dirty="0" smtClean="0"/>
              <a:t>Filter by domain</a:t>
            </a:r>
          </a:p>
          <a:p>
            <a:pPr lvl="1"/>
            <a:r>
              <a:rPr lang="en-US" dirty="0" smtClean="0"/>
              <a:t>Passport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\\ae-share\public\ACT\RC_ScreenShots\Applicat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387" y="3276600"/>
            <a:ext cx="4807042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4"/>
          <a:srcRect r="28096" b="52778"/>
          <a:stretch>
            <a:fillRect/>
          </a:stretch>
        </p:blipFill>
        <p:spPr bwMode="auto">
          <a:xfrm>
            <a:off x="5791200" y="4526844"/>
            <a:ext cx="3276600" cy="2254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 bwMode="auto">
          <a:xfrm>
            <a:off x="4343400" y="3733800"/>
            <a:ext cx="990600" cy="685800"/>
          </a:xfrm>
          <a:prstGeom prst="ellipse">
            <a:avLst/>
          </a:prstGeom>
          <a:noFill/>
          <a:ln w="28575">
            <a:solidFill>
              <a:schemeClr val="bg1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9" name="Straight Arrow Connector 8"/>
          <p:cNvCxnSpPr>
            <a:stCxn id="8" idx="5"/>
          </p:cNvCxnSpPr>
          <p:nvPr/>
        </p:nvCxnSpPr>
        <p:spPr>
          <a:xfrm rot="16200000" flipH="1">
            <a:off x="5325549" y="4182548"/>
            <a:ext cx="633833" cy="907070"/>
          </a:xfrm>
          <a:prstGeom prst="straightConnector1">
            <a:avLst/>
          </a:prstGeom>
          <a:ln w="28575">
            <a:solidFill>
              <a:schemeClr val="bg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4338" y="2779713"/>
            <a:ext cx="6369050" cy="16367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00"/>
                </a:solidFill>
              </a:rPr>
              <a:t>Demo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0688" y="4556125"/>
            <a:ext cx="6364287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A2998A"/>
                </a:solidFill>
              </a:rPr>
              <a:t>Application Compatibility Toolkit 5.02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Fixing the Code</a:t>
            </a:r>
          </a:p>
          <a:p>
            <a:r>
              <a:rPr lang="en-US" smtClean="0"/>
              <a:t>Shims</a:t>
            </a:r>
          </a:p>
          <a:p>
            <a:r>
              <a:rPr lang="en-US" smtClean="0"/>
              <a:t>Modifying policy / security / ACLs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ctangle 50178"/>
          <p:cNvPicPr>
            <a:picLocks noChangeAspect="1" noChangeArrowheads="1"/>
          </p:cNvPicPr>
          <p:nvPr/>
        </p:nvPicPr>
        <p:blipFill>
          <a:blip r:embed="rId3"/>
          <a:srcRect b="9406"/>
          <a:stretch>
            <a:fillRect/>
          </a:stretch>
        </p:blipFill>
        <p:spPr bwMode="auto">
          <a:xfrm>
            <a:off x="4657107" y="1694213"/>
            <a:ext cx="4343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5" name="Title 4"/>
          <p:cNvSpPr>
            <a:spLocks noGrp="1"/>
          </p:cNvSpPr>
          <p:nvPr>
            <p:ph type="title"/>
          </p:nvPr>
        </p:nvSpPr>
        <p:spPr>
          <a:xfrm>
            <a:off x="539750" y="285750"/>
            <a:ext cx="8604250" cy="1230313"/>
          </a:xfrm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SoftGrid</a:t>
            </a:r>
            <a:r>
              <a:rPr lang="en-US" dirty="0" smtClean="0"/>
              <a:t> Application </a:t>
            </a:r>
            <a:r>
              <a:rPr lang="en-US" sz="3200" dirty="0" smtClean="0">
                <a:solidFill>
                  <a:schemeClr val="accent6"/>
                </a:solidFill>
              </a:rPr>
              <a:t>Virtualization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539751" y="1600200"/>
            <a:ext cx="4210380" cy="4525963"/>
          </a:xfrm>
        </p:spPr>
        <p:txBody>
          <a:bodyPr/>
          <a:lstStyle/>
          <a:p>
            <a:r>
              <a:rPr lang="en-US" sz="2000" dirty="0" smtClean="0"/>
              <a:t>Applications are virtualized per instance</a:t>
            </a:r>
          </a:p>
          <a:p>
            <a:pPr lvl="1"/>
            <a:r>
              <a:rPr lang="en-US" sz="1800" dirty="0" smtClean="0"/>
              <a:t>Files (</a:t>
            </a:r>
            <a:r>
              <a:rPr lang="en-US" sz="1800" dirty="0" err="1" smtClean="0"/>
              <a:t>incl</a:t>
            </a:r>
            <a:r>
              <a:rPr lang="en-US" sz="1800" dirty="0" smtClean="0"/>
              <a:t> System Files)</a:t>
            </a:r>
          </a:p>
          <a:p>
            <a:pPr lvl="1"/>
            <a:r>
              <a:rPr lang="en-US" sz="1800" dirty="0" smtClean="0"/>
              <a:t>Registry</a:t>
            </a:r>
          </a:p>
          <a:p>
            <a:pPr lvl="1"/>
            <a:r>
              <a:rPr lang="en-US" sz="1800" dirty="0" smtClean="0"/>
              <a:t>Fonts</a:t>
            </a:r>
          </a:p>
          <a:p>
            <a:pPr lvl="1"/>
            <a:r>
              <a:rPr lang="en-US" sz="1800" dirty="0" smtClean="0"/>
              <a:t>.</a:t>
            </a:r>
            <a:r>
              <a:rPr lang="en-US" sz="1800" dirty="0" err="1" smtClean="0"/>
              <a:t>ini</a:t>
            </a:r>
            <a:endParaRPr lang="en-US" sz="1800" dirty="0" smtClean="0"/>
          </a:p>
          <a:p>
            <a:pPr lvl="1"/>
            <a:r>
              <a:rPr lang="en-US" sz="1800" dirty="0" smtClean="0"/>
              <a:t>COM/DCOM objects</a:t>
            </a:r>
          </a:p>
          <a:p>
            <a:pPr lvl="1"/>
            <a:r>
              <a:rPr lang="en-US" sz="1800" dirty="0" smtClean="0"/>
              <a:t>Services</a:t>
            </a:r>
          </a:p>
          <a:p>
            <a:pPr lvl="1"/>
            <a:r>
              <a:rPr lang="en-US" sz="1800" dirty="0" smtClean="0"/>
              <a:t>Name Spaces</a:t>
            </a:r>
          </a:p>
          <a:p>
            <a:pPr lvl="1"/>
            <a:r>
              <a:rPr lang="en-US" sz="1800" dirty="0" err="1" smtClean="0"/>
              <a:t>Semafores</a:t>
            </a:r>
            <a:r>
              <a:rPr lang="en-US" sz="1800" dirty="0" smtClean="0"/>
              <a:t>, </a:t>
            </a:r>
            <a:r>
              <a:rPr lang="en-US" sz="1800" dirty="0" err="1" smtClean="0"/>
              <a:t>Mutexes</a:t>
            </a:r>
            <a:endParaRPr lang="en-US" sz="1800" dirty="0" smtClean="0"/>
          </a:p>
          <a:p>
            <a:r>
              <a:rPr lang="en-US" sz="2000" dirty="0" smtClean="0"/>
              <a:t>Applications do not get installed or alter the operating system</a:t>
            </a:r>
          </a:p>
          <a:p>
            <a:r>
              <a:rPr lang="en-US" sz="2000" dirty="0" smtClean="0"/>
              <a:t>Yet Tasks process locally on the host computer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/ Remote Desktop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Resolve issues by simply running down-level</a:t>
            </a:r>
          </a:p>
          <a:p>
            <a:r>
              <a:rPr lang="en-US" dirty="0" smtClean="0"/>
              <a:t>Virtual PC, Virtual Server</a:t>
            </a:r>
          </a:p>
          <a:p>
            <a:pPr lvl="1"/>
            <a:r>
              <a:rPr lang="en-US" dirty="0" smtClean="0"/>
              <a:t>Scripting option for Virtual Server</a:t>
            </a:r>
          </a:p>
          <a:p>
            <a:r>
              <a:rPr lang="en-US" dirty="0" smtClean="0"/>
              <a:t>UX issues, stopgap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3d-gel-clipboard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1844410" y="0"/>
            <a:ext cx="59055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gel-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8195">
            <a:off x="7199221" y="986616"/>
            <a:ext cx="1035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15" descr="black gradi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3" y="3201988"/>
            <a:ext cx="821372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6" descr="black gradi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8910" y="4306888"/>
            <a:ext cx="716432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17" descr="black gradi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422900"/>
            <a:ext cx="6391658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4"/>
          <p:cNvSpPr>
            <a:spLocks noChangeArrowheads="1"/>
          </p:cNvSpPr>
          <p:nvPr/>
        </p:nvSpPr>
        <p:spPr bwMode="white">
          <a:xfrm>
            <a:off x="3649837" y="4308254"/>
            <a:ext cx="57658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-13873163" eaLnBrk="0" hangingPunct="0">
              <a:lnSpc>
                <a:spcPct val="90000"/>
              </a:lnSpc>
              <a:buClr>
                <a:schemeClr val="tx2"/>
              </a:buClr>
              <a:buSzPct val="95000"/>
              <a:defRPr/>
            </a:pPr>
            <a:r>
              <a:rPr lang="en-US" sz="2000" b="1" i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Start Initial Application Compatibility </a:t>
            </a: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Testing</a:t>
            </a:r>
            <a:b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</a:b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with </a:t>
            </a:r>
            <a:r>
              <a:rPr lang="en-US" sz="2000" b="1" i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Compatibility Toolkit (ACT)</a:t>
            </a:r>
          </a:p>
        </p:txBody>
      </p:sp>
      <p:pic>
        <p:nvPicPr>
          <p:cNvPr id="56327" name="Picture 7" descr="check 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4513" y="3019425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2" descr="check 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6850" y="4116388"/>
            <a:ext cx="9318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4" descr="check 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1563" y="5230813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9"/>
          <p:cNvSpPr>
            <a:spLocks noChangeArrowheads="1"/>
          </p:cNvSpPr>
          <p:nvPr/>
        </p:nvSpPr>
        <p:spPr bwMode="white">
          <a:xfrm>
            <a:off x="2707817" y="3213247"/>
            <a:ext cx="54579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-13873163" eaLnBrk="0" hangingPunct="0">
              <a:lnSpc>
                <a:spcPct val="90000"/>
              </a:lnSpc>
              <a:buClr>
                <a:schemeClr val="tx2"/>
              </a:buClr>
              <a:buSzPct val="95000"/>
              <a:defRPr/>
            </a:pP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Download the tools</a:t>
            </a:r>
            <a:endParaRPr lang="en-US" sz="2000" b="1" i="1" dirty="0">
              <a:ln>
                <a:solidFill>
                  <a:schemeClr val="tx1">
                    <a:lumMod val="50000"/>
                    <a:alpha val="5000"/>
                  </a:schemeClr>
                </a:solidFill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" pitchFamily="34" charset="0"/>
            </a:endParaRPr>
          </a:p>
        </p:txBody>
      </p:sp>
      <p:pic>
        <p:nvPicPr>
          <p:cNvPr id="56332" name="Picture 15" descr="black gradi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874" y="2241550"/>
            <a:ext cx="879792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4"/>
          <p:cNvSpPr>
            <a:spLocks noChangeArrowheads="1"/>
          </p:cNvSpPr>
          <p:nvPr/>
        </p:nvSpPr>
        <p:spPr bwMode="white">
          <a:xfrm>
            <a:off x="4569934" y="5429250"/>
            <a:ext cx="4031141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-13873163" eaLnBrk="0" hangingPunct="0">
              <a:lnSpc>
                <a:spcPct val="90000"/>
              </a:lnSpc>
              <a:buClr>
                <a:schemeClr val="tx2"/>
              </a:buClr>
              <a:buSzPct val="95000"/>
              <a:defRPr/>
            </a:pPr>
            <a:r>
              <a:rPr lang="en-US" sz="2000" b="1" i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Assess </a:t>
            </a: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your desktop </a:t>
            </a:r>
            <a:r>
              <a:rPr lang="en-US" sz="2000" b="1" i="1" dirty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infrastructure maturity</a:t>
            </a:r>
          </a:p>
        </p:txBody>
      </p:sp>
      <p:pic>
        <p:nvPicPr>
          <p:cNvPr id="56334" name="Picture 7" descr="check 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4413" y="2055813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itle 19"/>
          <p:cNvSpPr>
            <a:spLocks noGrp="1"/>
          </p:cNvSpPr>
          <p:nvPr>
            <p:ph type="title" idx="4294967295"/>
          </p:nvPr>
        </p:nvSpPr>
        <p:spPr>
          <a:xfrm>
            <a:off x="133350" y="104775"/>
            <a:ext cx="4433888" cy="507831"/>
          </a:xfrm>
          <a:noFill/>
        </p:spPr>
        <p:txBody>
          <a:bodyPr/>
          <a:lstStyle/>
          <a:p>
            <a:pPr>
              <a:defRPr/>
            </a:pPr>
            <a:r>
              <a:rPr lang="en-US" dirty="0" smtClean="0"/>
              <a:t>Next Steps</a:t>
            </a:r>
          </a:p>
        </p:txBody>
      </p:sp>
      <p:pic>
        <p:nvPicPr>
          <p:cNvPr id="56336" name="Picture 17" descr="black gradi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48" y="1265237"/>
            <a:ext cx="925195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Picture 14" descr="check bo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2250" y="1073150"/>
            <a:ext cx="104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8" name="Rectangle 9"/>
          <p:cNvSpPr>
            <a:spLocks noChangeArrowheads="1"/>
          </p:cNvSpPr>
          <p:nvPr/>
        </p:nvSpPr>
        <p:spPr bwMode="white">
          <a:xfrm>
            <a:off x="1204168" y="1249363"/>
            <a:ext cx="79398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-13873163" eaLnBrk="0" hangingPunct="0">
              <a:lnSpc>
                <a:spcPct val="90000"/>
              </a:lnSpc>
              <a:buClr>
                <a:schemeClr val="tx2"/>
              </a:buClr>
              <a:buSzPct val="95000"/>
              <a:defRPr/>
            </a:pP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j-ea"/>
                <a:cs typeface="+mj-cs"/>
              </a:rPr>
              <a:t>Read the White Papers www.technet.microsoft.com/appcompat </a:t>
            </a:r>
            <a:endParaRPr lang="en-US" sz="2000" b="1" i="1" dirty="0">
              <a:ln>
                <a:solidFill>
                  <a:schemeClr val="tx1">
                    <a:lumMod val="50000"/>
                    <a:alpha val="5000"/>
                  </a:schemeClr>
                </a:solidFill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" pitchFamily="34" charset="0"/>
              <a:ea typeface="+mj-ea"/>
              <a:cs typeface="+mj-cs"/>
            </a:endParaRPr>
          </a:p>
        </p:txBody>
      </p:sp>
      <p:sp>
        <p:nvSpPr>
          <p:cNvPr id="56329" name="Rectangle 13"/>
          <p:cNvSpPr>
            <a:spLocks noChangeArrowheads="1"/>
          </p:cNvSpPr>
          <p:nvPr/>
        </p:nvSpPr>
        <p:spPr bwMode="white">
          <a:xfrm>
            <a:off x="1939959" y="2238781"/>
            <a:ext cx="52022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-13873163" eaLnBrk="0" hangingPunct="0">
              <a:lnSpc>
                <a:spcPct val="90000"/>
              </a:lnSpc>
              <a:buClr>
                <a:schemeClr val="tx2"/>
              </a:buClr>
              <a:buSzPct val="95000"/>
              <a:defRPr/>
            </a:pPr>
            <a:r>
              <a:rPr lang="en-US" sz="2000" b="1" i="1" dirty="0" smtClean="0">
                <a:ln>
                  <a:solidFill>
                    <a:schemeClr val="tx1">
                      <a:lumMod val="50000"/>
                      <a:alpha val="5000"/>
                    </a:schemeClr>
                  </a:solidFill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Think about your team and resources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6677025"/>
            <a:ext cx="1047750" cy="180975"/>
          </a:xfrm>
          <a:prstGeom prst="rect">
            <a:avLst/>
          </a:prstGeom>
        </p:spPr>
        <p:txBody>
          <a:bodyPr/>
          <a:lstStyle/>
          <a:p>
            <a:fld id="{7DEF32B4-1830-49DE-AE9B-0FCC92E8E6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285750"/>
            <a:ext cx="8604250" cy="1230313"/>
          </a:xfrm>
        </p:spPr>
        <p:txBody>
          <a:bodyPr/>
          <a:lstStyle/>
          <a:p>
            <a:pPr lvl="0"/>
            <a:r>
              <a:rPr lang="en-GB" sz="2800" dirty="0" smtClean="0"/>
              <a:t>Windows Vista Enterprise Application Compatibility</a:t>
            </a:r>
            <a:br>
              <a:rPr lang="en-GB" sz="2800" dirty="0" smtClean="0"/>
            </a:br>
            <a:r>
              <a:rPr lang="en-GB" sz="2800" dirty="0" smtClean="0">
                <a:solidFill>
                  <a:schemeClr val="accent6"/>
                </a:solidFill>
              </a:rPr>
              <a:t>Resources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7391400" cy="4976813"/>
          </a:xfrm>
        </p:spPr>
        <p:txBody>
          <a:bodyPr/>
          <a:lstStyle/>
          <a:p>
            <a:pPr lvl="1"/>
            <a:r>
              <a:rPr lang="en-US" sz="2000" dirty="0"/>
              <a:t>Application Compatibility for IT </a:t>
            </a:r>
            <a:r>
              <a:rPr lang="en-US" sz="2000" dirty="0" smtClean="0"/>
              <a:t>Professionals</a:t>
            </a:r>
          </a:p>
          <a:p>
            <a:pPr lvl="2"/>
            <a:r>
              <a:rPr lang="en-US" sz="1600" dirty="0" smtClean="0"/>
              <a:t>Application Compatibility Toolkit</a:t>
            </a:r>
          </a:p>
          <a:p>
            <a:pPr lvl="2"/>
            <a:r>
              <a:rPr lang="en-US" sz="1600" dirty="0" smtClean="0"/>
              <a:t>IT Pro White Papers and resources</a:t>
            </a:r>
          </a:p>
          <a:p>
            <a:pPr lvl="2"/>
            <a:r>
              <a:rPr lang="en-US" sz="1600" dirty="0" smtClean="0"/>
              <a:t>Windows Vista Hardware Assessment</a:t>
            </a:r>
          </a:p>
          <a:p>
            <a:pPr lvl="2"/>
            <a:r>
              <a:rPr lang="en-US" sz="1600" dirty="0" smtClean="0"/>
              <a:t>Application Compatibility Training</a:t>
            </a:r>
          </a:p>
          <a:p>
            <a:pPr lvl="2"/>
            <a:r>
              <a:rPr lang="en-US" sz="1600" dirty="0" smtClean="0"/>
              <a:t>Resources and references for the IT Pro </a:t>
            </a:r>
            <a:endParaRPr lang="en-US" sz="1600" dirty="0"/>
          </a:p>
          <a:p>
            <a:pPr lvl="2"/>
            <a:r>
              <a:rPr lang="en-US" sz="1600" dirty="0">
                <a:hlinkClick r:id="rId3"/>
              </a:rPr>
              <a:t>http://technet.microsoft.com/appcompat</a:t>
            </a:r>
            <a:r>
              <a:rPr lang="en-US" sz="1600" dirty="0">
                <a:hlinkClick r:id="rId4"/>
              </a:rPr>
              <a:t> </a:t>
            </a:r>
          </a:p>
          <a:p>
            <a:pPr lvl="1"/>
            <a:r>
              <a:rPr lang="en-US" sz="2000" dirty="0"/>
              <a:t>Application Compatibility Cookbook</a:t>
            </a:r>
          </a:p>
          <a:p>
            <a:pPr lvl="2"/>
            <a:r>
              <a:rPr lang="en-US" sz="1600" dirty="0">
                <a:hlinkClick r:id="rId4"/>
              </a:rPr>
              <a:t>http://msdn.microsoft.com/appcompatcookbook</a:t>
            </a:r>
            <a:endParaRPr lang="en-US" sz="1600" dirty="0"/>
          </a:p>
          <a:p>
            <a:pPr lvl="1"/>
            <a:r>
              <a:rPr lang="en-US" sz="2000" dirty="0"/>
              <a:t>Application Readiness Site</a:t>
            </a:r>
          </a:p>
          <a:p>
            <a:pPr lvl="2"/>
            <a:r>
              <a:rPr lang="en-US" sz="1600" dirty="0">
                <a:hlinkClick r:id="rId3"/>
              </a:rPr>
              <a:t>http://</a:t>
            </a:r>
            <a:r>
              <a:rPr lang="en-US" sz="1600" dirty="0">
                <a:hlinkClick r:id="rId5"/>
              </a:rPr>
              <a:t>www.appreadiness.com</a:t>
            </a:r>
            <a:endParaRPr lang="en-US" sz="1600" dirty="0">
              <a:hlinkClick r:id="rId3"/>
            </a:endParaRPr>
          </a:p>
          <a:p>
            <a:pPr lvl="1"/>
            <a:r>
              <a:rPr lang="en-US" sz="2000" dirty="0" smtClean="0"/>
              <a:t>Microsoft Desktop </a:t>
            </a:r>
            <a:r>
              <a:rPr lang="en-US" sz="2000" dirty="0"/>
              <a:t>Deployment Tools</a:t>
            </a:r>
          </a:p>
          <a:p>
            <a:pPr lvl="2"/>
            <a:r>
              <a:rPr lang="en-US" sz="1600" dirty="0" smtClean="0">
                <a:hlinkClick r:id="rId6"/>
              </a:rPr>
              <a:t>www.microsoft.com/desktopdeployment</a:t>
            </a:r>
            <a:r>
              <a:rPr lang="en-US" sz="1600" dirty="0" smtClean="0"/>
              <a:t> 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 with Enterprise Application Compatibility </a:t>
            </a:r>
            <a:r>
              <a:rPr lang="en-US" baseline="0" dirty="0" smtClean="0">
                <a:latin typeface="Calibri"/>
              </a:rPr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5950" y="1504950"/>
            <a:ext cx="8048625" cy="4525963"/>
          </a:xfrm>
        </p:spPr>
        <p:txBody>
          <a:bodyPr/>
          <a:lstStyle/>
          <a:p>
            <a:r>
              <a:rPr lang="en-US" sz="2800" dirty="0" smtClean="0"/>
              <a:t>Assess your current environment</a:t>
            </a:r>
          </a:p>
          <a:p>
            <a:r>
              <a:rPr lang="en-US" sz="2800" dirty="0" smtClean="0"/>
              <a:t>Gather a hardware and software inventory</a:t>
            </a:r>
          </a:p>
          <a:p>
            <a:r>
              <a:rPr lang="en-US" sz="2800" dirty="0" smtClean="0"/>
              <a:t>Identify the critical resources in your organization</a:t>
            </a:r>
          </a:p>
          <a:p>
            <a:r>
              <a:rPr lang="en-US" sz="2800" dirty="0" smtClean="0"/>
              <a:t>Plan your work </a:t>
            </a:r>
          </a:p>
          <a:p>
            <a:r>
              <a:rPr lang="en-US" sz="2800" dirty="0" smtClean="0"/>
              <a:t>Accidental  architecture or architecture by design</a:t>
            </a:r>
          </a:p>
          <a:p>
            <a:endParaRPr lang="en-US" dirty="0"/>
          </a:p>
        </p:txBody>
      </p:sp>
      <p:pic>
        <p:nvPicPr>
          <p:cNvPr id="67586" name="Picture 2" descr="\\showsrus\images\MS_LOGOS_PACKAGING\U-Z\Windows XP\English\Logos &amp; Logotypes\Windows XP logo vert reve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1127029"/>
            <a:ext cx="1907916" cy="1136841"/>
          </a:xfrm>
          <a:prstGeom prst="rect">
            <a:avLst/>
          </a:prstGeom>
          <a:noFill/>
        </p:spPr>
      </p:pic>
      <p:pic>
        <p:nvPicPr>
          <p:cNvPr id="67587" name="Picture 3" descr="\\showsrus\archive\images\Logos\Microsoft Logos\Win nt\Windows NT 3\WIN_NT_L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786062"/>
            <a:ext cx="1201673" cy="1362075"/>
          </a:xfrm>
          <a:prstGeom prst="rect">
            <a:avLst/>
          </a:prstGeom>
          <a:noFill/>
        </p:spPr>
      </p:pic>
      <p:pic>
        <p:nvPicPr>
          <p:cNvPr id="67588" name="Picture 4" descr="\\showsrus\archive\images\Logos\Microsoft Logos\Win 98\Windows 98 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876" y="4173257"/>
            <a:ext cx="2663124" cy="535268"/>
          </a:xfrm>
          <a:prstGeom prst="rect">
            <a:avLst/>
          </a:prstGeom>
          <a:noFill/>
        </p:spPr>
      </p:pic>
      <p:pic>
        <p:nvPicPr>
          <p:cNvPr id="67589" name="Picture 5" descr="\\showsrus\archive\images\Logos\Microsoft Logos\Win 95\Windows 95 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" y="4843851"/>
            <a:ext cx="2540620" cy="511878"/>
          </a:xfrm>
          <a:prstGeom prst="rect">
            <a:avLst/>
          </a:prstGeom>
          <a:noFill/>
        </p:spPr>
      </p:pic>
      <p:pic>
        <p:nvPicPr>
          <p:cNvPr id="67590" name="Picture 6" descr="\\showsrus\images\MS_LOGOS_PACKAGING\U-Z\Windows 2000 Professional\English\Logos &amp; Logotypes\Win2K_pro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3550" y="2416112"/>
            <a:ext cx="2590800" cy="65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91" name="Picture 7" descr="\\showsrus\archive\images\Logos\Microsoft Logos\Windows\WIN1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650" y="5684687"/>
            <a:ext cx="3351212" cy="6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84338" y="2779713"/>
            <a:ext cx="6369050" cy="16367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C00"/>
                </a:solidFill>
              </a:rPr>
              <a:t>Q&amp;A</a:t>
            </a:r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0688" y="4556125"/>
            <a:ext cx="6364287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A2998A"/>
                </a:solidFill>
              </a:rPr>
              <a:t>Name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A2998A"/>
                </a:solidFill>
              </a:rPr>
              <a:t>Title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solidFill>
                  <a:srgbClr val="A2998A"/>
                </a:solidFill>
              </a:rPr>
              <a:t>Group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98321" y="1199398"/>
            <a:ext cx="1538841" cy="50826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Picture 5" descr="TechNet_ve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27" y="1223153"/>
            <a:ext cx="1469106" cy="712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8322" y="3477435"/>
            <a:ext cx="1543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TechNet Library </a:t>
            </a:r>
            <a:r>
              <a:rPr lang="en-US" sz="1600" dirty="0" smtClean="0">
                <a:solidFill>
                  <a:schemeClr val="tx2"/>
                </a:solidFill>
              </a:rPr>
              <a:t>Knowledge Base </a:t>
            </a:r>
            <a:r>
              <a:rPr lang="en-US" dirty="0" smtClean="0">
                <a:solidFill>
                  <a:schemeClr val="tx2"/>
                </a:solidFill>
              </a:rPr>
              <a:t>Forums </a:t>
            </a:r>
            <a:r>
              <a:rPr lang="en-US" sz="1100" dirty="0" smtClean="0">
                <a:solidFill>
                  <a:schemeClr val="tx2"/>
                </a:solidFill>
              </a:rPr>
              <a:t>TechNet </a:t>
            </a:r>
            <a:r>
              <a:rPr lang="en-US" sz="1200" dirty="0" smtClean="0">
                <a:solidFill>
                  <a:schemeClr val="tx2"/>
                </a:solidFill>
              </a:rPr>
              <a:t>Magazine </a:t>
            </a:r>
            <a:r>
              <a:rPr lang="en-US" sz="1600" dirty="0" smtClean="0">
                <a:solidFill>
                  <a:schemeClr val="tx2"/>
                </a:solidFill>
              </a:rPr>
              <a:t>Security </a:t>
            </a:r>
            <a:r>
              <a:rPr lang="en-US" sz="1100" dirty="0" smtClean="0">
                <a:solidFill>
                  <a:schemeClr val="tx2"/>
                </a:solidFill>
              </a:rPr>
              <a:t>bulletins User Groups </a:t>
            </a:r>
            <a:r>
              <a:rPr lang="en-US" dirty="0" smtClean="0">
                <a:solidFill>
                  <a:schemeClr val="tx2"/>
                </a:solidFill>
              </a:rPr>
              <a:t>Newsgroups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E-learning Product Evaluations </a:t>
            </a:r>
            <a:r>
              <a:rPr lang="en-US" sz="1400" dirty="0" smtClean="0">
                <a:solidFill>
                  <a:schemeClr val="tx2"/>
                </a:solidFill>
              </a:rPr>
              <a:t>Videos Webcasts </a:t>
            </a:r>
            <a:r>
              <a:rPr lang="en-US" sz="1100" dirty="0" smtClean="0">
                <a:solidFill>
                  <a:schemeClr val="tx2"/>
                </a:solidFill>
              </a:rPr>
              <a:t>V-labs </a:t>
            </a:r>
            <a:r>
              <a:rPr lang="en-US" dirty="0" smtClean="0">
                <a:solidFill>
                  <a:schemeClr val="tx2"/>
                </a:solidFill>
              </a:rPr>
              <a:t>Blogs </a:t>
            </a:r>
            <a:r>
              <a:rPr lang="en-US" sz="1100" dirty="0" smtClean="0">
                <a:solidFill>
                  <a:schemeClr val="tx2"/>
                </a:solidFill>
              </a:rPr>
              <a:t>MVPs Certification Chats</a:t>
            </a: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19446"/>
            <a:ext cx="914399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Visit TechNet in the ATE </a:t>
            </a:r>
            <a:r>
              <a:rPr lang="en-US" sz="1600" smtClean="0">
                <a:solidFill>
                  <a:schemeClr val="accent1"/>
                </a:solidFill>
              </a:rPr>
              <a:t>Pavilion and </a:t>
            </a:r>
            <a:r>
              <a:rPr lang="en-US" sz="1600" dirty="0" smtClean="0">
                <a:solidFill>
                  <a:schemeClr val="accent1"/>
                </a:solidFill>
              </a:rPr>
              <a:t>get a </a:t>
            </a:r>
            <a:r>
              <a:rPr lang="en-US" sz="1600" b="1" u="sng" dirty="0" smtClean="0">
                <a:solidFill>
                  <a:schemeClr val="accent1"/>
                </a:solidFill>
              </a:rPr>
              <a:t>FREE 60-day subscription to TechNet Plus!</a:t>
            </a:r>
            <a:endParaRPr lang="en-US" sz="1600" b="1" u="sng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528949" y="1911920"/>
            <a:ext cx="1233059" cy="16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86445" y="1896093"/>
            <a:ext cx="153191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tx2"/>
                </a:solidFill>
              </a:rPr>
              <a:t>learn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tx2"/>
                </a:solidFill>
              </a:rPr>
              <a:t>support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tx2"/>
                </a:solidFill>
              </a:rPr>
              <a:t>connect</a:t>
            </a:r>
          </a:p>
          <a:p>
            <a:pPr algn="ctr">
              <a:lnSpc>
                <a:spcPct val="150000"/>
              </a:lnSpc>
            </a:pPr>
            <a:r>
              <a:rPr lang="en-US" sz="1400" b="1" i="1" spc="100" dirty="0" smtClean="0">
                <a:solidFill>
                  <a:schemeClr val="tx2"/>
                </a:solidFill>
              </a:rPr>
              <a:t>subscribe</a:t>
            </a:r>
            <a:endParaRPr lang="en-US" sz="1400" b="1" i="1" spc="100" dirty="0">
              <a:solidFill>
                <a:schemeClr val="tx2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39749" y="1089575"/>
            <a:ext cx="6300437" cy="4525963"/>
          </a:xfrm>
          <a:prstGeom prst="rect">
            <a:avLst/>
          </a:prstGeom>
        </p:spPr>
        <p:txBody>
          <a:bodyPr/>
          <a:lstStyle/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Technical Communities, Webcasts, Blogs, Chats &amp; 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User Groups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  <a:hlinkClick r:id="rId5"/>
              </a:rPr>
              <a:t>http://www.microsoft.com/communities/default.mspx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  </a:t>
            </a: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n-US" sz="1600" b="1" kern="0" dirty="0" smtClean="0">
              <a:solidFill>
                <a:schemeClr val="accent1"/>
              </a:solidFill>
              <a:latin typeface="+mn-lt"/>
            </a:endParaRP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Microsoft Learning and Certification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  <a:hlinkClick r:id="rId6"/>
              </a:rPr>
              <a:t>http://www.microsoft.com/learning/default.mspx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  </a:t>
            </a: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n-US" sz="1600" b="1" kern="0" dirty="0" smtClean="0">
              <a:solidFill>
                <a:schemeClr val="accent1"/>
              </a:solidFill>
              <a:latin typeface="+mn-lt"/>
            </a:endParaRP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Microsoft Developer Network (MSDN) &amp; TechNet 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  <a:hlinkClick r:id="rId7"/>
              </a:rPr>
              <a:t>http://microsoft.com/msdn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  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  <a:hlinkClick r:id="rId8"/>
              </a:rPr>
              <a:t>http://microsoft.com/technet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 </a:t>
            </a: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n-US" sz="1600" b="1" kern="0" dirty="0" smtClean="0">
              <a:solidFill>
                <a:schemeClr val="accent1"/>
              </a:solidFill>
              <a:latin typeface="+mn-lt"/>
            </a:endParaRP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Trial Software and Virtual Labs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  <a:hlinkClick r:id="rId9"/>
              </a:rPr>
              <a:t>http://www.microsoft.com/technet/downloads/trials/default.mspx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 </a:t>
            </a: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endParaRPr lang="en-US" sz="1600" b="1" kern="0" dirty="0" smtClean="0">
              <a:solidFill>
                <a:schemeClr val="accent1"/>
              </a:solidFill>
              <a:latin typeface="+mn-lt"/>
            </a:endParaRPr>
          </a:p>
          <a:p>
            <a:pPr marL="342900" lvl="0" indent="-342900" defTabSz="914327"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4"/>
              </a:buBlip>
              <a:defRPr/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New, as a pilot for 2007, the Breakout sessions will be available post event, in the </a:t>
            </a:r>
            <a:r>
              <a:rPr lang="en-US" sz="1600" b="1" kern="0" dirty="0" err="1" smtClean="0">
                <a:solidFill>
                  <a:schemeClr val="accent1"/>
                </a:solidFill>
                <a:latin typeface="+mn-lt"/>
              </a:rPr>
              <a:t>TechEd</a:t>
            </a: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 Video Library, via the </a:t>
            </a:r>
            <a:br>
              <a:rPr lang="en-US" sz="1600" b="1" kern="0" dirty="0" smtClean="0">
                <a:solidFill>
                  <a:schemeClr val="accent1"/>
                </a:solidFill>
                <a:latin typeface="+mn-lt"/>
              </a:rPr>
            </a:br>
            <a:r>
              <a:rPr lang="en-US" sz="1600" b="1" kern="0" dirty="0" smtClean="0">
                <a:solidFill>
                  <a:schemeClr val="accent1"/>
                </a:solidFill>
                <a:latin typeface="+mn-lt"/>
              </a:rPr>
              <a:t>My Event page of the website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574474" y="3346820"/>
            <a:ext cx="1233059" cy="16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generic-lines-for-header.png"/>
          <p:cNvPicPr>
            <a:picLocks noChangeAspect="1"/>
          </p:cNvPicPr>
          <p:nvPr/>
        </p:nvPicPr>
        <p:blipFill>
          <a:blip r:embed="rId3"/>
          <a:srcRect t="5280" r="3163"/>
          <a:stretch>
            <a:fillRect/>
          </a:stretch>
        </p:blipFill>
        <p:spPr bwMode="auto">
          <a:xfrm rot="3796908">
            <a:off x="-3423444" y="2437606"/>
            <a:ext cx="88550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5"/>
          <p:cNvSpPr>
            <a:spLocks noGrp="1"/>
          </p:cNvSpPr>
          <p:nvPr>
            <p:ph type="title"/>
          </p:nvPr>
        </p:nvSpPr>
        <p:spPr>
          <a:xfrm>
            <a:off x="539750" y="285750"/>
            <a:ext cx="8604250" cy="1230313"/>
          </a:xfrm>
        </p:spPr>
        <p:txBody>
          <a:bodyPr/>
          <a:lstStyle/>
          <a:p>
            <a:r>
              <a:rPr lang="en-US" sz="3000" smtClean="0"/>
              <a:t>Complete your evaluation on the My Event pages of the website at the CommNet or the Feedback Terminals to win!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400550" y="1966907"/>
            <a:ext cx="404495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All attendees who submit </a:t>
            </a:r>
            <a:br>
              <a:rPr lang="en-US" dirty="0" smtClean="0"/>
            </a:br>
            <a:r>
              <a:rPr lang="en-US" dirty="0" smtClean="0"/>
              <a:t>a session feedback form within 12 hours after the session ends will have the chance to win the very latest 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HTC 'Touch' </a:t>
            </a:r>
            <a:r>
              <a:rPr lang="en-US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smartphone</a:t>
            </a:r>
            <a:r>
              <a:rPr lang="en-US" dirty="0" smtClean="0"/>
              <a:t> complete with Windows Mobile® 6 Professional </a:t>
            </a:r>
            <a:endParaRPr lang="en-US" dirty="0"/>
          </a:p>
        </p:txBody>
      </p:sp>
      <p:pic>
        <p:nvPicPr>
          <p:cNvPr id="7" name="Picture 6" descr="HTC-touch-smart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745" y="2014532"/>
            <a:ext cx="2489485" cy="421475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7653" name="Picture 5" descr="ht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7550" y="5343525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MCP-CMY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676900"/>
            <a:ext cx="1066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holding-logo-v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0"/>
            <a:ext cx="874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820863" y="4481513"/>
            <a:ext cx="662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000" b="1" dirty="0">
                <a:solidFill>
                  <a:schemeClr val="accent1"/>
                </a:solidFill>
                <a:latin typeface="+mj-lt"/>
                <a:cs typeface="Arial" charset="0"/>
              </a:rPr>
              <a:t>© 2007 Microsoft Corporation. All rights reserved.</a:t>
            </a:r>
            <a:br>
              <a:rPr lang="en-US" sz="10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+mj-lt"/>
                <a:cs typeface="Arial" charset="0"/>
              </a:rPr>
              <a:t>	This presentation is for informational purposes only.</a:t>
            </a:r>
            <a:br>
              <a:rPr lang="en-US" sz="1000" b="1" dirty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1000" b="1" dirty="0">
                <a:solidFill>
                  <a:schemeClr val="accent1"/>
                </a:solidFill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2103438" y="3517900"/>
            <a:ext cx="4937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10895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Budgeting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Application Compatibility</a:t>
            </a:r>
            <a:endParaRPr lang="en-US" dirty="0" smtClean="0"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43913" cy="5109091"/>
          </a:xfrm>
        </p:spPr>
        <p:txBody>
          <a:bodyPr>
            <a:normAutofit lnSpcReduction="10000"/>
          </a:bodyPr>
          <a:lstStyle/>
          <a:p>
            <a:pPr marL="868363" lvl="1" indent="-457200">
              <a:spcBef>
                <a:spcPct val="20000"/>
              </a:spcBef>
            </a:pPr>
            <a:r>
              <a:rPr lang="en-US" sz="2000" dirty="0" smtClean="0"/>
              <a:t>Note From Field:  Wildly inaccurate estimations floating around</a:t>
            </a:r>
          </a:p>
          <a:p>
            <a:pPr marL="868363" lvl="1" indent="-457200">
              <a:spcBef>
                <a:spcPct val="20000"/>
              </a:spcBef>
            </a:pPr>
            <a:r>
              <a:rPr lang="en-US" sz="2000" dirty="0" smtClean="0"/>
              <a:t>“Rules of thumb” 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8 hours an application???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3 – 30 weeks at x rate per week</a:t>
            </a:r>
          </a:p>
          <a:p>
            <a:pPr marL="868363" lvl="1" indent="-457200">
              <a:spcBef>
                <a:spcPct val="20000"/>
              </a:spcBef>
            </a:pPr>
            <a:r>
              <a:rPr lang="en-US" sz="2000" dirty="0" smtClean="0"/>
              <a:t>It depends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Will applications be declared “end of life”?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Will virtualization be used?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Will experts be engaged?  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sz="1600" dirty="0" smtClean="0"/>
              <a:t>Will an Application Compatibility Factory partner be engaged?</a:t>
            </a:r>
          </a:p>
          <a:p>
            <a:pPr marL="868363" lvl="1" indent="-457200">
              <a:spcBef>
                <a:spcPct val="20000"/>
              </a:spcBef>
            </a:pPr>
            <a:r>
              <a:rPr lang="en-US" dirty="0" smtClean="0"/>
              <a:t>Most accurate method – estimate after a pilot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dirty="0" smtClean="0"/>
              <a:t>Deploy ACT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dirty="0" smtClean="0"/>
              <a:t>Identify 20 to 30 typical applications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dirty="0" smtClean="0"/>
              <a:t>Engage experts to train and remediate</a:t>
            </a:r>
          </a:p>
          <a:p>
            <a:pPr marL="1271588" lvl="2" indent="-457200">
              <a:spcBef>
                <a:spcPct val="20000"/>
              </a:spcBef>
            </a:pPr>
            <a:r>
              <a:rPr lang="en-US" dirty="0" smtClean="0"/>
              <a:t>Extrapolate from there</a:t>
            </a:r>
          </a:p>
          <a:p>
            <a:pPr marL="868363" lvl="1" indent="-457200">
              <a:spcBef>
                <a:spcPct val="20000"/>
              </a:spcBef>
            </a:pPr>
            <a:r>
              <a:rPr lang="en-US" sz="2000" dirty="0" smtClean="0"/>
              <a:t>“Cone of Estimation” vital for accurate determination</a:t>
            </a:r>
          </a:p>
          <a:p>
            <a:pPr marL="868363" lvl="1" indent="-457200">
              <a:spcBef>
                <a:spcPct val="20000"/>
              </a:spcBef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9525" y="-174625"/>
            <a:ext cx="1673225" cy="1538288"/>
            <a:chOff x="4806" y="-110"/>
            <a:chExt cx="1054" cy="969"/>
          </a:xfrm>
        </p:grpSpPr>
        <p:sp>
          <p:nvSpPr>
            <p:cNvPr id="997381" name="Oval 5"/>
            <p:cNvSpPr>
              <a:spLocks noChangeArrowheads="1"/>
            </p:cNvSpPr>
            <p:nvPr/>
          </p:nvSpPr>
          <p:spPr bwMode="auto">
            <a:xfrm>
              <a:off x="4806" y="-110"/>
              <a:ext cx="1054" cy="9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algn="ctr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997382" name="Picture 6" descr="projection sc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26" y="72"/>
              <a:ext cx="399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98" name="Picture 2" descr="double headed arrow 4b faded"/>
          <p:cNvPicPr>
            <a:picLocks noChangeAspect="1" noChangeArrowheads="1"/>
          </p:cNvPicPr>
          <p:nvPr/>
        </p:nvPicPr>
        <p:blipFill>
          <a:blip r:embed="rId3"/>
          <a:srcRect t="51076"/>
          <a:stretch>
            <a:fillRect/>
          </a:stretch>
        </p:blipFill>
        <p:spPr bwMode="auto">
          <a:xfrm>
            <a:off x="385763" y="1235075"/>
            <a:ext cx="23590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99" name="Picture 3" descr="Metallic edge Clear 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8" y="1120775"/>
            <a:ext cx="275748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Planning for Application Compatibility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3220" y="1417638"/>
            <a:ext cx="5921693" cy="469051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Organize your application portfolio to understand the real scope of your application compatibility efforts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Analyze – Use ACT to inventory and help eliminate noise (operating system applications, games, etc.)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Rationalize – Consolidate and rationalize remaining applications. Use the organization and filtering features of ACT </a:t>
            </a:r>
          </a:p>
          <a:p>
            <a:pPr lvl="1"/>
            <a:r>
              <a:rPr lang="en-US" sz="2000" dirty="0" smtClean="0">
                <a:ea typeface="+mn-ea"/>
                <a:cs typeface="+mn-cs"/>
              </a:rPr>
              <a:t>Prioritize – Categorize as mission critical, important, departmental, etc., and focus </a:t>
            </a:r>
            <a:r>
              <a:rPr lang="en-US" dirty="0" smtClean="0">
                <a:ea typeface="+mn-ea"/>
                <a:cs typeface="+mn-cs"/>
              </a:rPr>
              <a:t>efforts</a:t>
            </a:r>
          </a:p>
          <a:p>
            <a:r>
              <a:rPr lang="en-US" sz="2400" dirty="0" smtClean="0"/>
              <a:t>Use ACT to organize and plan your migration scenario</a:t>
            </a:r>
          </a:p>
        </p:txBody>
      </p:sp>
      <p:sp>
        <p:nvSpPr>
          <p:cNvPr id="1248261" name="Text Box 5"/>
          <p:cNvSpPr txBox="1">
            <a:spLocks noChangeArrowheads="1"/>
          </p:cNvSpPr>
          <p:nvPr/>
        </p:nvSpPr>
        <p:spPr bwMode="auto">
          <a:xfrm>
            <a:off x="388938" y="1528763"/>
            <a:ext cx="2355850" cy="418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D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3,000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dirty="0">
              <a:solidFill>
                <a:srgbClr val="FFD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D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1,000</a:t>
            </a:r>
          </a:p>
          <a:p>
            <a:pPr algn="ctr">
              <a:spcBef>
                <a:spcPct val="50000"/>
              </a:spcBef>
              <a:defRPr/>
            </a:pP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D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500</a:t>
            </a:r>
          </a:p>
          <a:p>
            <a:pPr algn="ctr">
              <a:spcBef>
                <a:spcPct val="5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48262" name="Text Box 6"/>
          <p:cNvSpPr txBox="1">
            <a:spLocks noChangeArrowheads="1"/>
          </p:cNvSpPr>
          <p:nvPr/>
        </p:nvSpPr>
        <p:spPr bwMode="auto">
          <a:xfrm>
            <a:off x="412750" y="2103438"/>
            <a:ext cx="2316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 Analyzing</a:t>
            </a:r>
          </a:p>
        </p:txBody>
      </p:sp>
      <p:sp>
        <p:nvSpPr>
          <p:cNvPr id="1248263" name="Text Box 7"/>
          <p:cNvSpPr txBox="1">
            <a:spLocks noChangeArrowheads="1"/>
          </p:cNvSpPr>
          <p:nvPr/>
        </p:nvSpPr>
        <p:spPr bwMode="auto">
          <a:xfrm>
            <a:off x="417513" y="3557588"/>
            <a:ext cx="23304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 Rationalizing</a:t>
            </a:r>
          </a:p>
        </p:txBody>
      </p:sp>
      <p:sp>
        <p:nvSpPr>
          <p:cNvPr id="1248264" name="Text Box 8"/>
          <p:cNvSpPr txBox="1">
            <a:spLocks noChangeArrowheads="1"/>
          </p:cNvSpPr>
          <p:nvPr/>
        </p:nvSpPr>
        <p:spPr bwMode="auto">
          <a:xfrm>
            <a:off x="393700" y="5035550"/>
            <a:ext cx="2338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 Prioritizing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ight Arrow 61"/>
          <p:cNvSpPr/>
          <p:nvPr/>
        </p:nvSpPr>
        <p:spPr bwMode="auto">
          <a:xfrm>
            <a:off x="0" y="261258"/>
            <a:ext cx="8926286" cy="1382486"/>
          </a:xfrm>
          <a:prstGeom prst="rightArrow">
            <a:avLst>
              <a:gd name="adj1" fmla="val 75197"/>
              <a:gd name="adj2" fmla="val 61024"/>
            </a:avLst>
          </a:prstGeom>
          <a:gradFill flip="none" rotWithShape="1">
            <a:gsLst>
              <a:gs pos="0">
                <a:srgbClr val="FFFFFF"/>
              </a:gs>
              <a:gs pos="45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  <a:tileRect/>
          </a:gradFill>
          <a:ln w="6350">
            <a:solidFill>
              <a:srgbClr val="FFFFFF">
                <a:alpha val="36863"/>
              </a:srgbClr>
            </a:solidFill>
          </a:ln>
          <a:effectLst>
            <a:innerShdw blurRad="393700">
              <a:srgbClr val="564484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1" tIns="38095" rIns="76191" bIns="38095" anchor="ctr"/>
          <a:lstStyle/>
          <a:p>
            <a:pPr algn="ctr" defTabSz="914027">
              <a:lnSpc>
                <a:spcPct val="85000"/>
              </a:lnSpc>
            </a:pPr>
            <a:endParaRPr lang="en-US" sz="3000" b="1" i="1" spc="-50" dirty="0" smtClean="0">
              <a:gradFill flip="none" rotWithShape="1">
                <a:gsLst>
                  <a:gs pos="0">
                    <a:srgbClr val="FFCF79"/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22" name="Picture 21" descr="bottom swoosh.png"/>
          <p:cNvPicPr>
            <a:picLocks noChangeAspect="1"/>
          </p:cNvPicPr>
          <p:nvPr/>
        </p:nvPicPr>
        <p:blipFill>
          <a:blip r:embed="rId3"/>
          <a:srcRect b="19493"/>
          <a:stretch>
            <a:fillRect/>
          </a:stretch>
        </p:blipFill>
        <p:spPr bwMode="ltGray">
          <a:xfrm>
            <a:off x="0" y="4021656"/>
            <a:ext cx="9144000" cy="2836345"/>
          </a:xfrm>
          <a:prstGeom prst="rect">
            <a:avLst/>
          </a:prstGeom>
        </p:spPr>
      </p:pic>
      <p:grpSp>
        <p:nvGrpSpPr>
          <p:cNvPr id="2" name="Group 63"/>
          <p:cNvGrpSpPr/>
          <p:nvPr/>
        </p:nvGrpSpPr>
        <p:grpSpPr>
          <a:xfrm>
            <a:off x="161914" y="1698173"/>
            <a:ext cx="8797028" cy="4310743"/>
            <a:chOff x="194296" y="2037806"/>
            <a:chExt cx="10556433" cy="517289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9" name="Rounded Rectangle 28"/>
            <p:cNvSpPr/>
            <p:nvPr/>
          </p:nvSpPr>
          <p:spPr bwMode="auto">
            <a:xfrm flipH="1">
              <a:off x="194296" y="2037806"/>
              <a:ext cx="10556433" cy="5172891"/>
            </a:xfrm>
            <a:prstGeom prst="roundRect">
              <a:avLst>
                <a:gd name="adj" fmla="val 13039"/>
              </a:avLst>
            </a:prstGeom>
            <a:gradFill flip="none" rotWithShape="1">
              <a:gsLst>
                <a:gs pos="2000">
                  <a:srgbClr val="000000">
                    <a:alpha val="90000"/>
                  </a:srgbClr>
                </a:gs>
                <a:gs pos="63000">
                  <a:schemeClr val="tx1">
                    <a:alpha val="0"/>
                  </a:schemeClr>
                </a:gs>
                <a:gs pos="45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6350">
              <a:solidFill>
                <a:srgbClr val="FFFFFF">
                  <a:alpha val="27059"/>
                </a:srgbClr>
              </a:solidFill>
            </a:ln>
            <a:effectLst>
              <a:innerShdw blurRad="393700">
                <a:srgbClr val="564484">
                  <a:alpha val="50000"/>
                </a:srgbClr>
              </a:inn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t"/>
            <a:lstStyle/>
            <a:p>
              <a:pPr algn="ctr" defTabSz="914027">
                <a:defRPr/>
              </a:pPr>
              <a:endParaRPr lang="en-US" sz="2000" i="1" dirty="0" smtClean="0">
                <a:ln>
                  <a:solidFill>
                    <a:schemeClr val="accent5"/>
                  </a:solidFill>
                </a:ln>
                <a:gradFill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9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latin typeface="Segoe Semibold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486944" y="3479273"/>
              <a:ext cx="2526030" cy="3592633"/>
            </a:xfrm>
            <a:prstGeom prst="rect">
              <a:avLst/>
            </a:prstGeom>
            <a:gradFill flip="none" rotWithShape="1">
              <a:gsLst>
                <a:gs pos="0">
                  <a:srgbClr val="4794B7"/>
                </a:gs>
                <a:gs pos="72000">
                  <a:srgbClr val="83C4E1"/>
                </a:gs>
              </a:gsLst>
              <a:lin ang="16200000" scaled="1"/>
              <a:tileRect/>
            </a:gradFill>
            <a:ln w="12700">
              <a:solidFill>
                <a:srgbClr val="31A5B5"/>
              </a:solidFill>
              <a:headEnd type="none" w="med" len="med"/>
              <a:tailEnd type="none" w="med" len="med"/>
            </a:ln>
            <a:effectLst>
              <a:innerShdw blurRad="635000" dist="50800" dir="16200000">
                <a:srgbClr val="224758"/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7"/>
              <a:endParaRPr lang="en-US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44" name="Round Single Corner Rectangle 43"/>
            <p:cNvSpPr/>
            <p:nvPr/>
          </p:nvSpPr>
          <p:spPr bwMode="auto">
            <a:xfrm flipV="1">
              <a:off x="8126730" y="3504663"/>
              <a:ext cx="2523744" cy="3567243"/>
            </a:xfrm>
            <a:prstGeom prst="round1Rect">
              <a:avLst>
                <a:gd name="adj" fmla="val 18563"/>
              </a:avLst>
            </a:prstGeom>
            <a:gradFill>
              <a:gsLst>
                <a:gs pos="0">
                  <a:srgbClr val="985A86"/>
                </a:gs>
                <a:gs pos="72000">
                  <a:srgbClr val="BE84AD"/>
                </a:gs>
              </a:gsLst>
              <a:lin ang="5400000" scaled="1"/>
            </a:gradFill>
            <a:ln w="12700">
              <a:solidFill>
                <a:srgbClr val="BE84AD"/>
              </a:solidFill>
              <a:headEnd type="none" w="med" len="med"/>
              <a:tailEnd type="none" w="med" len="med"/>
            </a:ln>
            <a:effectLst>
              <a:innerShdw blurRad="635000" dist="50800" dir="16200000">
                <a:srgbClr val="6C405F"/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7"/>
              <a:endParaRPr lang="en-US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847159" y="3479273"/>
              <a:ext cx="2526030" cy="3592633"/>
            </a:xfrm>
            <a:prstGeom prst="rect">
              <a:avLst/>
            </a:prstGeom>
            <a:gradFill flip="none" rotWithShape="1">
              <a:gsLst>
                <a:gs pos="0">
                  <a:srgbClr val="80AB3B"/>
                </a:gs>
                <a:gs pos="72000">
                  <a:srgbClr val="AFF173"/>
                </a:gs>
              </a:gsLst>
              <a:lin ang="16200000" scaled="1"/>
              <a:tileRect/>
            </a:gradFill>
            <a:ln w="12700">
              <a:solidFill>
                <a:srgbClr val="9DC422"/>
              </a:solidFill>
              <a:headEnd type="none" w="med" len="med"/>
              <a:tailEnd type="none" w="med" len="med"/>
            </a:ln>
            <a:effectLst>
              <a:innerShdw blurRad="622300" dist="50800" dir="16200000">
                <a:srgbClr val="3E531D"/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7"/>
              <a:endParaRPr lang="en-US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  <p:sp>
          <p:nvSpPr>
            <p:cNvPr id="58" name="Round Single Corner Rectangle 57"/>
            <p:cNvSpPr/>
            <p:nvPr/>
          </p:nvSpPr>
          <p:spPr bwMode="auto">
            <a:xfrm flipH="1" flipV="1">
              <a:off x="355963" y="3504663"/>
              <a:ext cx="2377441" cy="3567243"/>
            </a:xfrm>
            <a:prstGeom prst="round1Rect">
              <a:avLst>
                <a:gd name="adj" fmla="val 18563"/>
              </a:avLst>
            </a:prstGeom>
            <a:gradFill>
              <a:gsLst>
                <a:gs pos="0">
                  <a:srgbClr val="B98A2D"/>
                </a:gs>
                <a:gs pos="72000">
                  <a:srgbClr val="FCBF46"/>
                </a:gs>
              </a:gsLst>
              <a:lin ang="5400000" scaled="1"/>
            </a:gradFill>
            <a:ln w="12700">
              <a:solidFill>
                <a:srgbClr val="FCBF46"/>
              </a:solidFill>
              <a:headEnd type="none" w="med" len="med"/>
              <a:tailEnd type="none" w="med" len="med"/>
            </a:ln>
            <a:effectLst>
              <a:innerShdw blurRad="635000" dist="50800" dir="16200000">
                <a:srgbClr val="6F531B"/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27"/>
              <a:endParaRPr lang="en-US" dirty="0" smtClean="0">
                <a:solidFill>
                  <a:schemeClr val="tx1"/>
                </a:solidFill>
                <a:latin typeface="Segoe" pitchFamily="34" charset="0"/>
              </a:endParaRPr>
            </a:p>
          </p:txBody>
        </p:sp>
      </p:grp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6760031" y="3067172"/>
            <a:ext cx="2068285" cy="27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4" tIns="38097" rIns="76194" bIns="38097">
            <a:spAutoFit/>
          </a:bodyPr>
          <a:lstStyle/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Automated application tests easily used and updated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Standard application certification program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Managed redundancy upgrades and end of life – gaps identified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Automated workflow for rapid deployment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Issue/solution data captured - tied to tools and training plans</a:t>
            </a:r>
          </a:p>
        </p:txBody>
      </p:sp>
      <p:sp>
        <p:nvSpPr>
          <p:cNvPr id="46" name="Rounded Rectangle 45"/>
          <p:cNvSpPr/>
          <p:nvPr/>
        </p:nvSpPr>
        <p:spPr bwMode="auto">
          <a:xfrm flipH="1">
            <a:off x="281127" y="1996827"/>
            <a:ext cx="1995348" cy="1072947"/>
          </a:xfrm>
          <a:prstGeom prst="roundRect">
            <a:avLst>
              <a:gd name="adj" fmla="val 23976"/>
            </a:avLst>
          </a:prstGeom>
          <a:gradFill flip="none" rotWithShape="1">
            <a:gsLst>
              <a:gs pos="0">
                <a:schemeClr val="tx1"/>
              </a:gs>
              <a:gs pos="6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8095"/>
          <a:lstStyle/>
          <a:p>
            <a:pPr algn="ctr">
              <a:defRPr/>
            </a:pPr>
            <a:r>
              <a:rPr lang="en-U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Black" pitchFamily="34" charset="0"/>
              </a:rPr>
              <a:t>Basic</a:t>
            </a:r>
          </a:p>
          <a:p>
            <a:pPr algn="ctr">
              <a:defRPr/>
            </a:pPr>
            <a:r>
              <a:rPr lang="en-US" sz="1500" b="1" i="1" spc="-83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Cost Center</a:t>
            </a:r>
            <a:endParaRPr lang="en-US" sz="1500" b="1" i="1" spc="-83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 flipH="1">
            <a:off x="2377988" y="1996827"/>
            <a:ext cx="2090598" cy="1149147"/>
          </a:xfrm>
          <a:prstGeom prst="roundRect">
            <a:avLst>
              <a:gd name="adj" fmla="val 24452"/>
            </a:avLst>
          </a:prstGeom>
          <a:gradFill flip="none" rotWithShape="1">
            <a:gsLst>
              <a:gs pos="0">
                <a:schemeClr val="tx1"/>
              </a:gs>
              <a:gs pos="6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8095"/>
          <a:lstStyle/>
          <a:p>
            <a:pPr algn="ctr">
              <a:spcBef>
                <a:spcPct val="50000"/>
              </a:spcBef>
            </a:pPr>
            <a:r>
              <a:rPr lang="en-U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Black" pitchFamily="34" charset="0"/>
              </a:rPr>
              <a:t>Standardized</a:t>
            </a:r>
          </a:p>
          <a:p>
            <a:pPr lvl="0" algn="ctr">
              <a:defRPr/>
            </a:pPr>
            <a:r>
              <a:rPr lang="en-US" sz="1500" b="1" i="1" spc="-83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More Efficient Cost Center</a:t>
            </a:r>
            <a:endParaRPr lang="en-US" sz="1500" b="1" i="1" spc="-83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300" i="1" dirty="0">
              <a:ln w="18415" cmpd="sng">
                <a:noFill/>
                <a:prstDash val="solid"/>
              </a:ln>
              <a:gradFill>
                <a:gsLst>
                  <a:gs pos="0">
                    <a:srgbClr val="0F0F0F"/>
                  </a:gs>
                  <a:gs pos="77000">
                    <a:schemeClr val="bg2">
                      <a:lumMod val="95000"/>
                      <a:lumOff val="5000"/>
                    </a:schemeClr>
                  </a:gs>
                </a:gsLst>
                <a:lin ang="16200000" scaled="1"/>
              </a:gradFill>
              <a:effectLst>
                <a:glow rad="101600">
                  <a:schemeClr val="tx1"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Segoe Black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 flipH="1">
            <a:off x="4557854" y="1996827"/>
            <a:ext cx="2119173" cy="1192689"/>
          </a:xfrm>
          <a:prstGeom prst="roundRect">
            <a:avLst>
              <a:gd name="adj" fmla="val 19262"/>
            </a:avLst>
          </a:prstGeom>
          <a:gradFill flip="none" rotWithShape="1">
            <a:gsLst>
              <a:gs pos="0">
                <a:schemeClr val="tx1"/>
              </a:gs>
              <a:gs pos="6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8095"/>
          <a:lstStyle/>
          <a:p>
            <a:pPr algn="ctr">
              <a:spcBef>
                <a:spcPct val="50000"/>
              </a:spcBef>
              <a:defRPr/>
            </a:pPr>
            <a:r>
              <a:rPr lang="en-U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Black" pitchFamily="34" charset="0"/>
              </a:rPr>
              <a:t>Rationalized</a:t>
            </a:r>
          </a:p>
          <a:p>
            <a:pPr lvl="0" algn="ctr">
              <a:defRPr/>
            </a:pPr>
            <a:r>
              <a:rPr lang="en-US" sz="1500" b="1" i="1" spc="-83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Business Enabler</a:t>
            </a:r>
            <a:endParaRPr lang="en-US" sz="1500" b="1" i="1" spc="-83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" pitchFamily="34" charset="0"/>
            </a:endParaRPr>
          </a:p>
          <a:p>
            <a:pPr algn="ctr">
              <a:defRPr/>
            </a:pPr>
            <a:endParaRPr lang="en-US" sz="2300" i="1" dirty="0">
              <a:ln w="18415" cmpd="sng">
                <a:noFill/>
                <a:prstDash val="solid"/>
              </a:ln>
              <a:gradFill>
                <a:gsLst>
                  <a:gs pos="0">
                    <a:srgbClr val="0F0F0F"/>
                  </a:gs>
                  <a:gs pos="77000">
                    <a:schemeClr val="bg2">
                      <a:lumMod val="95000"/>
                      <a:lumOff val="5000"/>
                    </a:schemeClr>
                  </a:gs>
                </a:gsLst>
                <a:lin ang="16200000" scaled="1"/>
              </a:gradFill>
              <a:effectLst>
                <a:glow rad="101600">
                  <a:schemeClr val="tx1"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Segoe Black" pitchFamily="34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 flipH="1">
            <a:off x="6762751" y="1996827"/>
            <a:ext cx="2098221" cy="1116489"/>
          </a:xfrm>
          <a:prstGeom prst="roundRect">
            <a:avLst>
              <a:gd name="adj" fmla="val 23321"/>
            </a:avLst>
          </a:prstGeom>
          <a:gradFill flip="none" rotWithShape="1">
            <a:gsLst>
              <a:gs pos="0">
                <a:schemeClr val="tx1"/>
              </a:gs>
              <a:gs pos="65000">
                <a:schemeClr val="tx1">
                  <a:alpha val="0"/>
                </a:schemeClr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38095"/>
          <a:lstStyle/>
          <a:p>
            <a:pPr algn="ctr">
              <a:spcBef>
                <a:spcPct val="50000"/>
              </a:spcBef>
              <a:defRPr/>
            </a:pPr>
            <a:r>
              <a:rPr lang="en-U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Black" pitchFamily="34" charset="0"/>
              </a:rPr>
              <a:t>Dynamic</a:t>
            </a:r>
          </a:p>
          <a:p>
            <a:pPr lvl="0" algn="ctr">
              <a:defRPr/>
            </a:pPr>
            <a:r>
              <a:rPr lang="en-US" sz="1500" b="1" i="1" spc="-83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Business Asset</a:t>
            </a:r>
            <a:endParaRPr lang="en-US" sz="1500" b="1" i="1" spc="-83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" pitchFamily="34" charset="0"/>
            </a:endParaRPr>
          </a:p>
          <a:p>
            <a:pPr algn="ctr">
              <a:defRPr/>
            </a:pPr>
            <a:endParaRPr lang="en-US" sz="2300" i="1" dirty="0">
              <a:ln w="18415" cmpd="sng">
                <a:noFill/>
                <a:prstDash val="solid"/>
              </a:ln>
              <a:gradFill>
                <a:gsLst>
                  <a:gs pos="0">
                    <a:srgbClr val="0F0F0F"/>
                  </a:gs>
                  <a:gs pos="77000">
                    <a:schemeClr val="bg2">
                      <a:lumMod val="95000"/>
                      <a:lumOff val="5000"/>
                    </a:schemeClr>
                  </a:gs>
                </a:gsLst>
                <a:lin ang="16200000" scaled="1"/>
              </a:gradFill>
              <a:effectLst>
                <a:glow rad="101600">
                  <a:schemeClr val="tx1"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Segoe Black" pitchFamily="34" charset="0"/>
            </a:endParaRPr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4561115" y="3067172"/>
            <a:ext cx="2111828" cy="25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4" tIns="38097" rIns="76194" bIns="38097">
            <a:spAutoFit/>
          </a:bodyPr>
          <a:lstStyle/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Scripted test plans and automated tests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Quality standards exist with ad-hoc tests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Applications categorized and reviewed regularly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Standard workflow for deployment defined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Issue/solution data captured from various sources with clear escalation paths</a:t>
            </a:r>
          </a:p>
        </p:txBody>
      </p:sp>
      <p:sp>
        <p:nvSpPr>
          <p:cNvPr id="57" name="TextBox 20"/>
          <p:cNvSpPr txBox="1">
            <a:spLocks noChangeArrowheads="1"/>
          </p:cNvSpPr>
          <p:nvPr/>
        </p:nvSpPr>
        <p:spPr bwMode="auto">
          <a:xfrm>
            <a:off x="334738" y="3067172"/>
            <a:ext cx="1875063" cy="250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194" tIns="38097" rIns="76194" bIns="38097">
            <a:spAutoFit/>
          </a:bodyPr>
          <a:lstStyle/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Limited or ad-hoc application testing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Application quality standards vary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Application lifecycle not managed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Application installation tools vary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Limited or ad-hoc sharing of application issues and solutions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362201" y="3067172"/>
            <a:ext cx="2122714" cy="2725355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Defined set of test tools and recommendations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Quality standards exist but release criteria vary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Broad categories of applications exist and portfolio is centralized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Multiple systems for centralized deployment exist</a:t>
            </a:r>
          </a:p>
          <a:p>
            <a:pPr marL="162707" indent="-16270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SzPct val="50000"/>
              <a:buFont typeface="Wingdings 3" pitchFamily="18" charset="2"/>
              <a:buChar char=""/>
            </a:pPr>
            <a:r>
              <a:rPr lang="en-US" sz="1300" dirty="0" smtClean="0">
                <a:solidFill>
                  <a:srgbClr val="FFFFFF"/>
                </a:solidFill>
                <a:latin typeface="Segoe" pitchFamily="34" charset="0"/>
              </a:rPr>
              <a:t>Issues/solutions reported on multiple central systems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23" y="377798"/>
            <a:ext cx="8380677" cy="1246495"/>
          </a:xfrm>
        </p:spPr>
        <p:txBody>
          <a:bodyPr/>
          <a:lstStyle/>
          <a:p>
            <a:r>
              <a:rPr smtClean="0"/>
              <a:t>Application Management Infrastructure Optimization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3" grpId="0"/>
      <p:bldP spid="46" grpId="0" animBg="1"/>
      <p:bldP spid="47" grpId="0" animBg="1"/>
      <p:bldP spid="48" grpId="0" animBg="1"/>
      <p:bldP spid="49" grpId="0" animBg="1"/>
      <p:bldP spid="38" grpId="0"/>
      <p:bldP spid="57" grpId="0"/>
      <p:bldP spid="63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Phases of Application Management in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1600200"/>
            <a:ext cx="8048625" cy="4525963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1104900" y="1962150"/>
            <a:ext cx="3600450" cy="2952750"/>
          </a:xfrm>
          <a:prstGeom prst="ellipse">
            <a:avLst/>
          </a:prstGeom>
          <a:noFill/>
          <a:ln w="47625">
            <a:solidFill>
              <a:schemeClr val="tx1">
                <a:lumMod val="50000"/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start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1" name="Picture 3" descr="C:\Users\pegmc\AppData\Local\Microsoft\Windows\Temporary Internet Files\Content.IE5\F0OUUSU1\MPj040924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2667000"/>
            <a:ext cx="3752850" cy="3752850"/>
          </a:xfrm>
          <a:prstGeom prst="rect">
            <a:avLst/>
          </a:prstGeom>
          <a:noFill/>
        </p:spPr>
      </p:pic>
      <p:pic>
        <p:nvPicPr>
          <p:cNvPr id="68613" name="Picture 5" descr="C:\Users\pegmc\AppData\Local\Microsoft\Windows\Temporary Internet Files\Content.IE5\P7KML2SE\MPj040375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35024"/>
            <a:ext cx="3901440" cy="3121152"/>
          </a:xfrm>
          <a:prstGeom prst="rect">
            <a:avLst/>
          </a:prstGeom>
          <a:noFill/>
        </p:spPr>
      </p:pic>
      <p:pic>
        <p:nvPicPr>
          <p:cNvPr id="68612" name="Picture 4" descr="C:\Users\pegmc\AppData\Local\Microsoft\Windows\Temporary Internet Files\Content.IE5\F1SY27IC\MPj0401611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3650" y="1125473"/>
            <a:ext cx="3638550" cy="545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smtClean="0">
                <a:latin typeface="Calibri"/>
              </a:rPr>
              <a:t>Gathering an Application Inventory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Managed or unmanaged</a:t>
            </a:r>
          </a:p>
          <a:p>
            <a:r>
              <a:rPr lang="en-US" dirty="0" smtClean="0"/>
              <a:t>Centralized or autonomous IT Department</a:t>
            </a:r>
          </a:p>
          <a:p>
            <a:r>
              <a:rPr lang="en-US" dirty="0" smtClean="0"/>
              <a:t>Available Inventories and tools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Then – Manual or Automated inventory</a:t>
            </a:r>
          </a:p>
          <a:p>
            <a:r>
              <a:rPr lang="en-US" dirty="0" smtClean="0"/>
              <a:t>Static or dynamic analysis</a:t>
            </a:r>
          </a:p>
          <a:p>
            <a:r>
              <a:rPr lang="en-US" dirty="0" smtClean="0"/>
              <a:t>How many machines you actually need to inventory, and which ones?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aseline="0" dirty="0" smtClean="0">
                <a:latin typeface="Calibri"/>
              </a:rPr>
              <a:t>Analyzing Application Compatibility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97000"/>
          <a:ext cx="81534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together your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  <a:p>
            <a:r>
              <a:rPr lang="en-US" smtClean="0"/>
              <a:t>Budget</a:t>
            </a:r>
          </a:p>
          <a:p>
            <a:r>
              <a:rPr lang="en-US" smtClean="0"/>
              <a:t>Team </a:t>
            </a:r>
          </a:p>
          <a:p>
            <a:r>
              <a:rPr lang="en-US" smtClean="0"/>
              <a:t>Infrastructure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aseline="0" smtClean="0">
                <a:latin typeface="Calibri"/>
              </a:rPr>
              <a:t>Next Steps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600200"/>
            <a:ext cx="7808603" cy="4525963"/>
          </a:xfrm>
        </p:spPr>
        <p:txBody>
          <a:bodyPr/>
          <a:lstStyle/>
          <a:p>
            <a:r>
              <a:rPr lang="en-US" dirty="0" smtClean="0"/>
              <a:t>Identify your toolbox</a:t>
            </a:r>
          </a:p>
          <a:p>
            <a:r>
              <a:rPr lang="en-US" dirty="0" smtClean="0"/>
              <a:t>Do you want to use virtualization</a:t>
            </a:r>
          </a:p>
          <a:p>
            <a:r>
              <a:rPr lang="en-US" dirty="0" smtClean="0"/>
              <a:t>What level of support are you comfortable with</a:t>
            </a:r>
          </a:p>
          <a:p>
            <a:r>
              <a:rPr lang="en-US" dirty="0" smtClean="0"/>
              <a:t>Is it different for your ISV apps </a:t>
            </a:r>
            <a:r>
              <a:rPr lang="en-US" dirty="0" err="1" smtClean="0"/>
              <a:t>vs</a:t>
            </a:r>
            <a:r>
              <a:rPr lang="en-US" dirty="0" smtClean="0"/>
              <a:t> your in-house custom apps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2007-ITForum">
  <a:themeElements>
    <a:clrScheme name="Custom 4">
      <a:dk1>
        <a:srgbClr val="0076BF"/>
      </a:dk1>
      <a:lt1>
        <a:srgbClr val="00AEDB"/>
      </a:lt1>
      <a:dk2>
        <a:srgbClr val="666666"/>
      </a:dk2>
      <a:lt2>
        <a:srgbClr val="CCCCCC"/>
      </a:lt2>
      <a:accent1>
        <a:srgbClr val="FFFFFF"/>
      </a:accent1>
      <a:accent2>
        <a:srgbClr val="00AEDB"/>
      </a:accent2>
      <a:accent3>
        <a:srgbClr val="FFCC00"/>
      </a:accent3>
      <a:accent4>
        <a:srgbClr val="66CC33"/>
      </a:accent4>
      <a:accent5>
        <a:srgbClr val="00AEDB"/>
      </a:accent5>
      <a:accent6>
        <a:srgbClr val="002B7F"/>
      </a:accent6>
      <a:hlink>
        <a:srgbClr val="00AEDB"/>
      </a:hlink>
      <a:folHlink>
        <a:srgbClr val="00ADDA"/>
      </a:folHlink>
    </a:clrScheme>
    <a:fontScheme name="Microsoft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TechEd2007-ITForum</Template>
  <TotalTime>1189</TotalTime>
  <Words>929</Words>
  <Application>Microsoft Office PowerPoint</Application>
  <PresentationFormat>On-screen Show (4:3)</PresentationFormat>
  <Paragraphs>222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TechEd2007-ITForum</vt:lpstr>
      <vt:lpstr>CLI319  Windows Vista Application Compatibility Tools and Resources </vt:lpstr>
      <vt:lpstr>Getting Started with Enterprise Application Compatibility  </vt:lpstr>
      <vt:lpstr>Application Management Infrastructure Optimization Model</vt:lpstr>
      <vt:lpstr>The Phases of Application Management in Deployment</vt:lpstr>
      <vt:lpstr>Before you start </vt:lpstr>
      <vt:lpstr>Gathering an Application Inventory </vt:lpstr>
      <vt:lpstr>Analyzing Application Compatibility Data</vt:lpstr>
      <vt:lpstr>Putting together your plan</vt:lpstr>
      <vt:lpstr>Next Steps </vt:lpstr>
      <vt:lpstr>Tools</vt:lpstr>
      <vt:lpstr>Readying the Enterprise Rich Developer and Tester Tools and Information</vt:lpstr>
      <vt:lpstr>Application Compatibility Toolkit 5.0</vt:lpstr>
      <vt:lpstr>Application Compatibility Toolkit 5.0 Application Compatibility Toolkit 5.02</vt:lpstr>
      <vt:lpstr>Demo</vt:lpstr>
      <vt:lpstr>Resolving Issues</vt:lpstr>
      <vt:lpstr>Microsoft SoftGrid Application Virtualization</vt:lpstr>
      <vt:lpstr>Virtualization / Remote Desktop</vt:lpstr>
      <vt:lpstr>Next Steps</vt:lpstr>
      <vt:lpstr>Windows Vista Enterprise Application Compatibility Resources </vt:lpstr>
      <vt:lpstr>Q&amp;A</vt:lpstr>
      <vt:lpstr>Resources</vt:lpstr>
      <vt:lpstr>Complete your evaluation on the My Event pages of the website at the CommNet or the Feedback Terminals to win!</vt:lpstr>
      <vt:lpstr>Slide 23</vt:lpstr>
      <vt:lpstr>Appendix</vt:lpstr>
      <vt:lpstr>Budgeting Application Compatibility</vt:lpstr>
      <vt:lpstr>Planning for Application Compatibility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 </dc:creator>
  <cp:lastModifiedBy>Microsoft</cp:lastModifiedBy>
  <cp:revision>63</cp:revision>
  <dcterms:created xsi:type="dcterms:W3CDTF">2007-05-01T12:52:00Z</dcterms:created>
  <dcterms:modified xsi:type="dcterms:W3CDTF">2007-11-11T18:11:07Z</dcterms:modified>
</cp:coreProperties>
</file>